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57" r:id="rId3"/>
    <p:sldId id="258" r:id="rId4"/>
    <p:sldId id="259" r:id="rId5"/>
    <p:sldId id="260" r:id="rId6"/>
    <p:sldId id="268" r:id="rId7"/>
    <p:sldId id="261" r:id="rId8"/>
    <p:sldId id="262" r:id="rId9"/>
    <p:sldId id="269" r:id="rId10"/>
    <p:sldId id="263" r:id="rId11"/>
    <p:sldId id="264" r:id="rId12"/>
    <p:sldId id="265" r:id="rId13"/>
    <p:sldId id="267" r:id="rId14"/>
  </p:sldIdLst>
  <p:sldSz cx="12192000" cy="6858000"/>
  <p:notesSz cx="6797675" cy="9926638"/>
  <p:embeddedFontLst>
    <p:embeddedFont>
      <p:font typeface="Adler" panose="020B0604020202020204"/>
      <p:regular r:id="rId16"/>
    </p:embeddedFont>
    <p:embeddedFont>
      <p:font typeface="Amatic SC" panose="020B0604020202020204" charset="-79"/>
      <p:regular r:id="rId17"/>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69" autoAdjust="0"/>
  </p:normalViewPr>
  <p:slideViewPr>
    <p:cSldViewPr snapToGrid="0">
      <p:cViewPr varScale="1">
        <p:scale>
          <a:sx n="79" d="100"/>
          <a:sy n="79" d="100"/>
        </p:scale>
        <p:origin x="1478" y="106"/>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03/09/2025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png"/><Relationship Id="rId4" Type="http://schemas.openxmlformats.org/officeDocument/2006/relationships/image" Target="../media/image24.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rsunderwood.co.uk/product/50-fine-motor-activity-ideas/"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a:stretch>
            <a:fillRect/>
          </a:stretch>
        </p:blipFill>
        <p:spPr>
          <a:xfrm>
            <a:off x="4019956" y="1584357"/>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Reception Long </a:t>
            </a:r>
          </a:p>
          <a:p>
            <a:r>
              <a:rPr lang="en-US" sz="7200" dirty="0">
                <a:latin typeface="Amatic SC" panose="00000500000000000000" pitchFamily="2" charset="-79"/>
                <a:cs typeface="Amatic SC" panose="00000500000000000000" pitchFamily="2" charset="-79"/>
              </a:rPr>
              <a:t>Term Plan 25-26</a:t>
            </a:r>
            <a:endParaRPr lang="en-GB" sz="7200"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046988"/>
          </a:xfrm>
          <a:prstGeom prst="rect">
            <a:avLst/>
          </a:prstGeom>
          <a:noFill/>
        </p:spPr>
        <p:txBody>
          <a:bodyPr wrap="square">
            <a:spAutoFit/>
          </a:bodyPr>
          <a:lstStyle/>
          <a:p>
            <a:r>
              <a:rPr lang="en-US" sz="1600" i="1" dirty="0"/>
              <a:t>“Children will an abundance of opportunities to learn through play. We will ensure that learning will be fun, engaging and we will challenge and support all children where ever their starting point. As an EYFS team and effective role models, we will provide high quality interactions in order to develop and deepen the children’s learning opportunities. We will deliver our curriculum through a balance of adult led and child-initiated activities based on the EYFS Framework 21’ &amp; children’s interests.”</a:t>
            </a:r>
            <a:endParaRPr lang="en-GB" sz="1600" i="1" dirty="0"/>
          </a:p>
        </p:txBody>
      </p:sp>
      <p:sp>
        <p:nvSpPr>
          <p:cNvPr id="8" name="TextBox 7">
            <a:extLst>
              <a:ext uri="{FF2B5EF4-FFF2-40B4-BE49-F238E27FC236}">
                <a16:creationId xmlns:a16="http://schemas.microsoft.com/office/drawing/2014/main" id="{26423087-9BE2-4DE3-9A6C-B07225FFFFA9}"/>
              </a:ext>
            </a:extLst>
          </p:cNvPr>
          <p:cNvSpPr txBox="1"/>
          <p:nvPr/>
        </p:nvSpPr>
        <p:spPr>
          <a:xfrm>
            <a:off x="4722998" y="70429"/>
            <a:ext cx="7632070" cy="1815882"/>
          </a:xfrm>
          <a:prstGeom prst="rect">
            <a:avLst/>
          </a:prstGeom>
          <a:noFill/>
        </p:spPr>
        <p:txBody>
          <a:bodyPr wrap="square">
            <a:spAutoFit/>
          </a:bodyPr>
          <a:lstStyle/>
          <a:p>
            <a:r>
              <a:rPr lang="en-US" sz="1600" i="1" dirty="0"/>
              <a:t>“We understand and appreciate the importance of the outdoor environment for our children. It is a continuation of our indoor provision and it will be used at every opportunity. At St Leonard’s, we provide our children with opportunities to develop their gross motor skills, to deepen their imaginations and also their sense of curiosity. We want the children to feel safe and secure at all times and ensure that our safeguarding procedures are rigorous and kept up to date. Communication is important to us and we greatly value the relationship that we develop with parents throughout this vital year.”.  </a:t>
            </a:r>
            <a:endParaRPr lang="en-GB" sz="1600" i="1" dirty="0"/>
          </a:p>
        </p:txBody>
      </p:sp>
      <p:pic>
        <p:nvPicPr>
          <p:cNvPr id="9" name="Picture 8">
            <a:extLst>
              <a:ext uri="{FF2B5EF4-FFF2-40B4-BE49-F238E27FC236}">
                <a16:creationId xmlns:a16="http://schemas.microsoft.com/office/drawing/2014/main" id="{46EAF23E-DE69-4982-AB5F-048A5DBE3287}"/>
              </a:ext>
            </a:extLst>
          </p:cNvPr>
          <p:cNvPicPr/>
          <p:nvPr/>
        </p:nvPicPr>
        <p:blipFill rotWithShape="1">
          <a:blip r:embed="rId3" cstate="hqprint">
            <a:extLst>
              <a:ext uri="{28A0092B-C50C-407E-A947-70E740481C1C}">
                <a14:useLocalDpi xmlns:a14="http://schemas.microsoft.com/office/drawing/2010/main" val="0"/>
              </a:ext>
            </a:extLst>
          </a:blip>
          <a:srcRect l="2038" t="9369" r="77912" b="20295"/>
          <a:stretch/>
        </p:blipFill>
        <p:spPr bwMode="auto">
          <a:xfrm>
            <a:off x="1517318" y="2249090"/>
            <a:ext cx="1234620" cy="955463"/>
          </a:xfrm>
          <a:prstGeom prst="rect">
            <a:avLst/>
          </a:prstGeom>
          <a:noFill/>
          <a:ln>
            <a:noFill/>
          </a:ln>
        </p:spPr>
      </p:pic>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97802677"/>
              </p:ext>
            </p:extLst>
          </p:nvPr>
        </p:nvGraphicFramePr>
        <p:xfrm>
          <a:off x="231033" y="575513"/>
          <a:ext cx="11459364" cy="563880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r>
                        <a:rPr lang="en-US" sz="1600" b="1" i="1" kern="1200">
                          <a:solidFill>
                            <a:schemeClr val="bg1">
                              <a:lumMod val="50000"/>
                            </a:schemeClr>
                          </a:solidFill>
                          <a:effectLst/>
                          <a:latin typeface="+mn-lt"/>
                          <a:ea typeface="+mn-ea"/>
                          <a:cs typeface="+mn-cs"/>
                        </a:rPr>
                        <a:t>Follow Red </a:t>
                      </a:r>
                      <a:r>
                        <a:rPr lang="en-US" sz="1600" b="1" i="1" kern="1200" dirty="0">
                          <a:solidFill>
                            <a:schemeClr val="bg1">
                              <a:lumMod val="50000"/>
                            </a:schemeClr>
                          </a:solidFill>
                          <a:effectLst/>
                          <a:latin typeface="+mn-lt"/>
                          <a:ea typeface="+mn-ea"/>
                          <a:cs typeface="+mn-cs"/>
                        </a:rPr>
                        <a:t>Rose/Lancashire</a:t>
                      </a:r>
                      <a:r>
                        <a:rPr lang="en-US" sz="1600" b="1" i="1" kern="1200" baseline="0" dirty="0">
                          <a:solidFill>
                            <a:schemeClr val="bg1">
                              <a:lumMod val="50000"/>
                            </a:schemeClr>
                          </a:solidFill>
                          <a:effectLst/>
                          <a:latin typeface="+mn-lt"/>
                          <a:ea typeface="+mn-ea"/>
                          <a:cs typeface="+mn-cs"/>
                        </a:rPr>
                        <a:t> planning</a:t>
                      </a: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a:t>
                      </a:r>
                    </a:p>
                    <a:p>
                      <a:pPr marL="0" indent="0" algn="ctr">
                        <a:buFont typeface="Arial" panose="020B0604020202020204" pitchFamily="34" charset="0"/>
                        <a:buNone/>
                      </a:pPr>
                      <a:r>
                        <a:rPr lang="en-US" sz="1000" dirty="0"/>
                        <a:t>Classifying objects based on one attribute •Matching equal and unequal sets •Comparing objects and sets. Subatising. •Ordering objects and sets / introduce manipulatives. Number recognition. 2D Shapes. </a:t>
                      </a:r>
                    </a:p>
                    <a:p>
                      <a:pPr algn="ctr"/>
                      <a:r>
                        <a:rPr lang="en-GB" sz="1400" b="1" dirty="0">
                          <a:solidFill>
                            <a:schemeClr val="bg1">
                              <a:lumMod val="50000"/>
                            </a:schemeClr>
                          </a:solidFill>
                        </a:rPr>
                        <a:t>Pattern and early number</a:t>
                      </a:r>
                    </a:p>
                    <a:p>
                      <a:pPr algn="ctr"/>
                      <a:r>
                        <a:rPr lang="en-US" sz="1000" dirty="0"/>
                        <a:t>Recognise, describe, copy and extend colour and size patterns •Count and represent the numbers 1 to 3 •Estimate and check by counting. Recognise numbers in the environment. </a:t>
                      </a:r>
                    </a:p>
                    <a:p>
                      <a:pPr algn="ctr"/>
                      <a:r>
                        <a:rPr lang="en-US" sz="1000" b="0" dirty="0">
                          <a:solidFill>
                            <a:schemeClr val="tx1"/>
                          </a:solidFill>
                          <a:latin typeface="+mn-lt"/>
                          <a:cs typeface="Amatic SC" panose="00000500000000000000" pitchFamily="2" charset="-79"/>
                        </a:rPr>
                        <a:t>A number a week. </a:t>
                      </a: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400" b="1" dirty="0">
                          <a:solidFill>
                            <a:schemeClr val="bg1">
                              <a:lumMod val="50000"/>
                            </a:schemeClr>
                          </a:solidFill>
                        </a:rPr>
                        <a:t>Numbers within 6</a:t>
                      </a:r>
                    </a:p>
                    <a:p>
                      <a:pPr algn="ctr"/>
                      <a:r>
                        <a:rPr lang="en-US" sz="1000" dirty="0"/>
                        <a:t>Count up to six objects. •One more or one fewer •Order numbers 1 – 6 •Conservation of numbers within six</a:t>
                      </a:r>
                      <a:endParaRPr lang="en-GB" sz="1000" b="1" dirty="0">
                        <a:solidFill>
                          <a:schemeClr val="bg1">
                            <a:lumMod val="50000"/>
                          </a:schemeClr>
                        </a:solidFill>
                        <a:latin typeface="+mn-lt"/>
                        <a:cs typeface="Amatic SC" panose="00000500000000000000" pitchFamily="2" charset="-79"/>
                      </a:endParaRPr>
                    </a:p>
                    <a:p>
                      <a:pPr algn="ctr"/>
                      <a:r>
                        <a:rPr lang="en-US" sz="1400" b="1" dirty="0">
                          <a:solidFill>
                            <a:schemeClr val="bg1">
                              <a:lumMod val="50000"/>
                            </a:schemeClr>
                          </a:solidFill>
                        </a:rPr>
                        <a:t>Addition and subtraction within 6</a:t>
                      </a:r>
                    </a:p>
                    <a:p>
                      <a:pPr algn="ctr"/>
                      <a:r>
                        <a:rPr lang="en-US" sz="1000" dirty="0"/>
                        <a:t>Explore zero •Explore addition and subtraction </a:t>
                      </a:r>
                      <a:endParaRPr lang="en-US" sz="1000" b="1" dirty="0">
                        <a:solidFill>
                          <a:schemeClr val="bg1">
                            <a:lumMod val="50000"/>
                          </a:schemeClr>
                        </a:solidFill>
                        <a:latin typeface="+mn-lt"/>
                        <a:cs typeface="Amatic SC" panose="00000500000000000000" pitchFamily="2" charset="-79"/>
                      </a:endParaRPr>
                    </a:p>
                    <a:p>
                      <a:pPr algn="ctr"/>
                      <a:r>
                        <a:rPr lang="en-GB" sz="1000" b="1" dirty="0">
                          <a:solidFill>
                            <a:schemeClr val="bg1">
                              <a:lumMod val="50000"/>
                            </a:schemeClr>
                          </a:solidFill>
                        </a:rPr>
                        <a:t>Measures </a:t>
                      </a:r>
                    </a:p>
                    <a:p>
                      <a:pPr algn="ctr"/>
                      <a:r>
                        <a:rPr lang="en-US" sz="900" dirty="0"/>
                        <a:t>Estimate, order compare, discuss and explore capacity, weight and lengths</a:t>
                      </a:r>
                      <a:endParaRPr lang="en-GB" sz="9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Shape and sorting</a:t>
                      </a:r>
                    </a:p>
                    <a:p>
                      <a:pPr algn="ctr"/>
                      <a:r>
                        <a:rPr lang="en-US" sz="1000" dirty="0"/>
                        <a:t>Describe, and sort 2-D &amp; 3-D shapes •Describe position accurately</a:t>
                      </a:r>
                      <a:endParaRPr lang="en-GB" sz="10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Calendar and time</a:t>
                      </a:r>
                    </a:p>
                    <a:p>
                      <a:pPr algn="ctr"/>
                      <a:r>
                        <a:rPr lang="en-US" sz="1000" dirty="0"/>
                        <a:t>Days of the week, seasons •Sequence daily events</a:t>
                      </a: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rPr>
                        <a:t>Numbers within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ten objects •Represent, order and explore numbers to ten •One more or fewer, one greater or less</a:t>
                      </a:r>
                      <a:endParaRPr lang="en-GB" sz="1000" b="1"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mn-lt"/>
                        </a:rPr>
                        <a:t>Addition and subtraction within 10</a:t>
                      </a:r>
                      <a:endParaRPr lang="en-GB" sz="1400" b="1" dirty="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Explore addition as counting on and subtraction as taking away</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15 objects and recognise different representations •Order and explore numbers to 15 •One more or fewer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Grouping and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Counting and sharing in equal groups •Grouping into fives and tens •Relationship between grouping and sharing</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10 objects •Represent, order and explore numbers to 15 •One more or fewer</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Doubling and halving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Doubling and halving &amp; the relationship between them </a:t>
                      </a:r>
                      <a:endParaRPr lang="en-GB"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1400" b="1" dirty="0">
                          <a:solidFill>
                            <a:schemeClr val="bg1">
                              <a:lumMod val="50000"/>
                            </a:schemeClr>
                          </a:solidFill>
                        </a:rPr>
                        <a:t>Shape and pattern</a:t>
                      </a:r>
                    </a:p>
                    <a:p>
                      <a:pPr algn="ctr"/>
                      <a:r>
                        <a:rPr lang="en-US" sz="1000" dirty="0"/>
                        <a:t>Describe and sort 2-D and 3-D shapes •Recognise, complete and create patterns</a:t>
                      </a:r>
                      <a:endParaRPr lang="en-GB" sz="1000" b="1" dirty="0">
                        <a:solidFill>
                          <a:schemeClr val="bg1">
                            <a:lumMod val="50000"/>
                          </a:schemeClr>
                        </a:solidFill>
                      </a:endParaRPr>
                    </a:p>
                    <a:p>
                      <a:pPr algn="ctr"/>
                      <a:r>
                        <a:rPr lang="en-US" sz="1400" b="1" dirty="0">
                          <a:solidFill>
                            <a:schemeClr val="bg1">
                              <a:lumMod val="50000"/>
                            </a:schemeClr>
                          </a:solidFill>
                        </a:rPr>
                        <a:t>Addition and subtraction within 20</a:t>
                      </a:r>
                    </a:p>
                    <a:p>
                      <a:pPr algn="ctr"/>
                      <a:r>
                        <a:rPr lang="en-US" sz="1000" dirty="0"/>
                        <a:t>Commutativity •Explore addition and subtraction •Compare two amounts •Relationship between doubling and halving </a:t>
                      </a:r>
                      <a:endParaRPr lang="en-US" sz="1000" b="1" dirty="0">
                        <a:solidFill>
                          <a:schemeClr val="bg1">
                            <a:lumMod val="50000"/>
                          </a:schemeClr>
                        </a:solidFill>
                      </a:endParaRPr>
                    </a:p>
                    <a:p>
                      <a:pPr algn="ctr"/>
                      <a:r>
                        <a:rPr lang="en-GB" sz="1400" b="1" dirty="0">
                          <a:solidFill>
                            <a:schemeClr val="bg1">
                              <a:lumMod val="50000"/>
                            </a:schemeClr>
                          </a:solidFill>
                        </a:rPr>
                        <a:t>Money </a:t>
                      </a:r>
                    </a:p>
                    <a:p>
                      <a:pPr algn="ctr"/>
                      <a:r>
                        <a:rPr lang="en-US" sz="1000" dirty="0"/>
                        <a:t>Coin recognition and values •Combinations to total 20p •Change from 10p </a:t>
                      </a:r>
                      <a:endParaRPr lang="en-GB" sz="1000" b="1" dirty="0">
                        <a:solidFill>
                          <a:schemeClr val="bg1">
                            <a:lumMod val="50000"/>
                          </a:schemeClr>
                        </a:solidFill>
                      </a:endParaRPr>
                    </a:p>
                    <a:p>
                      <a:pPr algn="ctr"/>
                      <a:r>
                        <a:rPr lang="en-GB" sz="1400" b="1" dirty="0">
                          <a:solidFill>
                            <a:schemeClr val="bg1">
                              <a:lumMod val="50000"/>
                            </a:schemeClr>
                          </a:solidFill>
                        </a:rPr>
                        <a:t>Measures</a:t>
                      </a:r>
                    </a:p>
                    <a:p>
                      <a:pPr algn="ctr"/>
                      <a:r>
                        <a:rPr lang="en-US" sz="1000" dirty="0"/>
                        <a:t>Describe capacities •Compare volumes •Compare weights •Estimate, compare and order lengths </a:t>
                      </a: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B313AC54-6A12-4F6B-9B40-FB4CFF8167A9}"/>
              </a:ext>
            </a:extLst>
          </p:cNvPr>
          <p:cNvSpPr txBox="1"/>
          <p:nvPr/>
        </p:nvSpPr>
        <p:spPr>
          <a:xfrm>
            <a:off x="92077" y="6482083"/>
            <a:ext cx="12505336" cy="307777"/>
          </a:xfrm>
          <a:prstGeom prst="rect">
            <a:avLst/>
          </a:prstGeom>
          <a:noFill/>
        </p:spPr>
        <p:txBody>
          <a:bodyPr wrap="square">
            <a:spAutoFit/>
          </a:bodyPr>
          <a:lstStyle/>
          <a:p>
            <a:r>
              <a:rPr lang="en-US" sz="1400" i="1" dirty="0">
                <a:solidFill>
                  <a:schemeClr val="bg1">
                    <a:lumMod val="50000"/>
                  </a:schemeClr>
                </a:solidFill>
              </a:rPr>
              <a:t>Our educational method is grounded in the conviction that every individual is spiritual by nature and therefore possesses incredible capacity for learning and growth</a:t>
            </a:r>
            <a:r>
              <a:rPr lang="en-US" sz="1200" dirty="0">
                <a:solidFill>
                  <a:schemeClr val="bg1">
                    <a:lumMod val="50000"/>
                  </a:schemeClr>
                </a:solidFill>
              </a:rPr>
              <a:t>.</a:t>
            </a:r>
            <a:endParaRPr lang="en-GB" sz="1200" dirty="0">
              <a:solidFill>
                <a:schemeClr val="bg1">
                  <a:lumMod val="50000"/>
                </a:schemeClr>
              </a:solidFill>
            </a:endParaRPr>
          </a:p>
        </p:txBody>
      </p:sp>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97874" y="68140"/>
            <a:ext cx="618138" cy="618138"/>
          </a:xfrm>
          <a:prstGeom prst="rect">
            <a:avLst/>
          </a:prstGeom>
        </p:spPr>
      </p:pic>
      <p:pic>
        <p:nvPicPr>
          <p:cNvPr id="7" name="Picture 6"/>
          <p:cNvPicPr/>
          <p:nvPr/>
        </p:nvPicPr>
        <p:blipFill rotWithShape="1">
          <a:blip r:embed="rId3"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350021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5266023"/>
              </p:ext>
            </p:extLst>
          </p:nvPr>
        </p:nvGraphicFramePr>
        <p:xfrm>
          <a:off x="262488" y="492233"/>
          <a:ext cx="11459364" cy="655497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Can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a:latin typeface="+mn-lt"/>
                        </a:rPr>
                        <a:t>Talk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different occupations and how they use transport to help them in their jobs.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Long ago – How time has changed. Using cameras.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a:solidFill>
                          <a:schemeClr val="tx1"/>
                        </a:solidFill>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1" dirty="0">
                          <a:solidFill>
                            <a:schemeClr val="tx1"/>
                          </a:solidFill>
                          <a:latin typeface="+mn-lt"/>
                        </a:rPr>
                        <a:t>Notices patterns/changes</a:t>
                      </a:r>
                      <a:r>
                        <a:rPr lang="en-US" sz="700" b="1" baseline="0" dirty="0">
                          <a:solidFill>
                            <a:schemeClr val="tx1"/>
                          </a:solidFill>
                          <a:latin typeface="+mn-lt"/>
                        </a:rPr>
                        <a:t> in our forest school area on a week to week basis –log in forest school floor book</a:t>
                      </a:r>
                      <a:endParaRPr lang="en-GB" sz="7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US" sz="700" b="1" dirty="0">
                          <a:solidFill>
                            <a:schemeClr val="tx1"/>
                          </a:solidFill>
                          <a:latin typeface="+mn-lt"/>
                        </a:rPr>
                        <a:t>Notices patterns/changes</a:t>
                      </a:r>
                      <a:r>
                        <a:rPr lang="en-US" sz="700" b="1" baseline="0" dirty="0">
                          <a:solidFill>
                            <a:schemeClr val="tx1"/>
                          </a:solidFill>
                          <a:latin typeface="+mn-lt"/>
                        </a:rPr>
                        <a:t> in our forest school area on a week to week basis –log in forest school floor book</a:t>
                      </a:r>
                      <a:endParaRPr lang="en-GB" sz="700" b="1" dirty="0">
                        <a:solidFill>
                          <a:schemeClr val="tx1"/>
                        </a:solidFill>
                        <a:latin typeface="+mn-lt"/>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What can we do here to take care of animals in the Arctic?</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Compare animals from the</a:t>
                      </a:r>
                      <a:r>
                        <a:rPr lang="en-GB" sz="700" b="0" baseline="0" dirty="0">
                          <a:solidFill>
                            <a:schemeClr val="tx1"/>
                          </a:solidFill>
                          <a:effectLst/>
                          <a:latin typeface="+mn-lt"/>
                          <a:ea typeface="Calibri" panose="020F0502020204030204" pitchFamily="34" charset="0"/>
                          <a:cs typeface="Amatic SC" panose="00000500000000000000" pitchFamily="2" charset="-79"/>
                        </a:rPr>
                        <a:t> arctic </a:t>
                      </a:r>
                      <a:r>
                        <a:rPr lang="en-GB" sz="700" b="0" dirty="0">
                          <a:solidFill>
                            <a:schemeClr val="tx1"/>
                          </a:solidFill>
                          <a:effectLst/>
                          <a:latin typeface="+mn-lt"/>
                          <a:ea typeface="Calibri" panose="020F0502020204030204" pitchFamily="34" charset="0"/>
                          <a:cs typeface="Amatic SC" panose="00000500000000000000" pitchFamily="2" charset="-79"/>
                        </a:rPr>
                        <a:t> to those on a farm.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a range of arctic animals. Learn their names and label their body parts.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Nocturnal Animals Making sense of different environments and habitats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US" sz="700" b="1" dirty="0">
                          <a:solidFill>
                            <a:schemeClr val="tx1"/>
                          </a:solidFill>
                          <a:latin typeface="+mn-lt"/>
                        </a:rPr>
                        <a:t>Notices patterns/changes</a:t>
                      </a:r>
                      <a:r>
                        <a:rPr lang="en-US" sz="700" b="1" baseline="0" dirty="0">
                          <a:solidFill>
                            <a:schemeClr val="tx1"/>
                          </a:solidFill>
                          <a:latin typeface="+mn-lt"/>
                        </a:rPr>
                        <a:t> in our forest school area on a week to week basis –log in forest school floor book</a:t>
                      </a:r>
                      <a:endParaRPr lang="en-GB" sz="700" b="1" dirty="0">
                        <a:solidFill>
                          <a:schemeClr val="tx1"/>
                        </a:solidFill>
                        <a:latin typeface="+mn-lt"/>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Trip to our local park (to link with seasons); discuss what we will see on our journey to the park and how we will get there.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700" dirty="0"/>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a:latin typeface="+mn-lt"/>
                        </a:rPr>
                        <a:t>Building a ‘Bug Hotel’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a:solidFill>
                            <a:schemeClr val="tx1"/>
                          </a:solidFill>
                          <a:effectLst/>
                          <a:latin typeface="+mn-lt"/>
                          <a:ea typeface="Calibri" panose="020F0502020204030204" pitchFamily="34" charset="0"/>
                          <a:cs typeface="Amatic SC" panose="00000500000000000000" pitchFamily="2" charset="-79"/>
                        </a:rPr>
                        <a:t>Use the </a:t>
                      </a:r>
                      <a:r>
                        <a:rPr lang="en-US" sz="700" b="0" dirty="0" err="1">
                          <a:solidFill>
                            <a:schemeClr val="tx1"/>
                          </a:solidFill>
                          <a:effectLst/>
                          <a:latin typeface="+mn-lt"/>
                          <a:ea typeface="Calibri" panose="020F0502020204030204" pitchFamily="34" charset="0"/>
                          <a:cs typeface="Amatic SC" panose="00000500000000000000" pitchFamily="2" charset="-79"/>
                        </a:rPr>
                        <a:t>BeeBots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1" dirty="0">
                          <a:solidFill>
                            <a:schemeClr val="tx1"/>
                          </a:solidFill>
                          <a:latin typeface="+mn-lt"/>
                        </a:rPr>
                        <a:t>Notices patterns/changes</a:t>
                      </a:r>
                      <a:r>
                        <a:rPr lang="en-US" sz="700" b="1" baseline="0" dirty="0">
                          <a:solidFill>
                            <a:schemeClr val="tx1"/>
                          </a:solidFill>
                          <a:latin typeface="+mn-lt"/>
                        </a:rPr>
                        <a:t> in our forest school area on a week to week basis –log in forest school floor book</a:t>
                      </a:r>
                      <a:endParaRPr lang="en-GB" sz="700" b="1" dirty="0">
                        <a:solidFill>
                          <a:schemeClr val="tx1"/>
                        </a:solidFill>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–discuss</a:t>
                      </a:r>
                      <a:r>
                        <a:rPr lang="en-GB" sz="700" b="0" baseline="0" dirty="0">
                          <a:solidFill>
                            <a:schemeClr val="tx1"/>
                          </a:solidFill>
                          <a:effectLst/>
                          <a:latin typeface="+mn-lt"/>
                          <a:ea typeface="Calibri" panose="020F0502020204030204" pitchFamily="34" charset="0"/>
                          <a:cs typeface="Amatic SC" panose="00000500000000000000" pitchFamily="2" charset="-79"/>
                        </a:rPr>
                        <a:t> force</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1" dirty="0">
                          <a:solidFill>
                            <a:schemeClr val="tx1"/>
                          </a:solidFill>
                          <a:latin typeface="+mn-lt"/>
                        </a:rPr>
                        <a:t>Notices patterns/changes</a:t>
                      </a:r>
                      <a:r>
                        <a:rPr lang="en-US" sz="700" b="1" baseline="0" dirty="0">
                          <a:solidFill>
                            <a:schemeClr val="tx1"/>
                          </a:solidFill>
                          <a:latin typeface="+mn-lt"/>
                        </a:rPr>
                        <a:t> in our forest school area on a week to week basis –log in forest school floor book</a:t>
                      </a:r>
                      <a:endParaRPr lang="en-GB" sz="700" b="1" dirty="0">
                        <a:solidFill>
                          <a:schemeClr val="tx1"/>
                        </a:solidFill>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a:t>
                      </a:r>
                      <a:r>
                        <a:rPr lang="en-GB" sz="700" b="0" baseline="0" dirty="0">
                          <a:solidFill>
                            <a:schemeClr val="tx1"/>
                          </a:solidFill>
                          <a:effectLst/>
                          <a:latin typeface="+mn-lt"/>
                          <a:ea typeface="Calibri" panose="020F0502020204030204" pitchFamily="34" charset="0"/>
                          <a:cs typeface="Amatic SC" panose="00000500000000000000" pitchFamily="2" charset="-79"/>
                        </a:rPr>
                        <a:t>  the features of a seaside</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How the location is different to</a:t>
                      </a:r>
                      <a:r>
                        <a:rPr lang="en-GB" sz="700" b="0" baseline="0" dirty="0">
                          <a:solidFill>
                            <a:schemeClr val="tx1"/>
                          </a:solidFill>
                          <a:effectLst/>
                          <a:latin typeface="+mn-lt"/>
                          <a:ea typeface="Calibri" panose="020F0502020204030204" pitchFamily="34" charset="0"/>
                          <a:cs typeface="Amatic SC" panose="00000500000000000000" pitchFamily="2" charset="-79"/>
                        </a:rPr>
                        <a:t> where we live-compare/contrast </a:t>
                      </a:r>
                    </a:p>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US" sz="700" b="1" dirty="0">
                          <a:solidFill>
                            <a:schemeClr val="tx1"/>
                          </a:solidFill>
                          <a:latin typeface="+mn-lt"/>
                        </a:rPr>
                        <a:t>Notices patterns/changes</a:t>
                      </a:r>
                      <a:r>
                        <a:rPr lang="en-US" sz="700" b="1" baseline="0" dirty="0">
                          <a:solidFill>
                            <a:schemeClr val="tx1"/>
                          </a:solidFill>
                          <a:latin typeface="+mn-lt"/>
                        </a:rPr>
                        <a:t> in our forest school area on a week to week basis –log in forest school floor book</a:t>
                      </a:r>
                      <a:endParaRPr lang="en-GB" sz="700" b="1" dirty="0">
                        <a:solidFill>
                          <a:schemeClr val="tx1"/>
                        </a:solidFill>
                        <a:latin typeface="+mn-lt"/>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Which stories are special and why?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Rosh Hashanah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Yom Kippur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Sukkot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All Saints Day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places are special and why?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Ash Wednesday / Shrove Tuesday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 David’s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Shivaratri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times are special and why?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Holi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Palm Sunday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Passover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Easter </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Start of Ramadan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Shavuot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What is special about our world?</a:t>
                      </a:r>
                    </a:p>
                    <a:p>
                      <a:pPr algn="ctr"/>
                      <a:r>
                        <a:rPr lang="en-US" sz="800" b="0" dirty="0">
                          <a:solidFill>
                            <a:schemeClr val="tx1"/>
                          </a:solidFill>
                          <a:effectLst/>
                          <a:latin typeface="+mn-lt"/>
                          <a:ea typeface="Calibri" panose="020F0502020204030204" pitchFamily="34" charset="0"/>
                          <a:cs typeface="Amatic SC" panose="00000500000000000000" pitchFamily="2" charset="-79"/>
                        </a:rPr>
                        <a:t>Summer Solstice </a:t>
                      </a:r>
                    </a:p>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sp>
        <p:nvSpPr>
          <p:cNvPr id="6" name="TextBox 5">
            <a:extLst>
              <a:ext uri="{FF2B5EF4-FFF2-40B4-BE49-F238E27FC236}">
                <a16:creationId xmlns:a16="http://schemas.microsoft.com/office/drawing/2014/main" id="{173CCD0D-EEDC-465E-8727-D5C7A8558768}"/>
              </a:ext>
            </a:extLst>
          </p:cNvPr>
          <p:cNvSpPr txBox="1"/>
          <p:nvPr/>
        </p:nvSpPr>
        <p:spPr>
          <a:xfrm>
            <a:off x="838200" y="6550223"/>
            <a:ext cx="11929512" cy="307777"/>
          </a:xfrm>
          <a:prstGeom prst="rect">
            <a:avLst/>
          </a:prstGeom>
          <a:noFill/>
        </p:spPr>
        <p:txBody>
          <a:bodyPr wrap="square">
            <a:spAutoFit/>
          </a:bodyPr>
          <a:lstStyle/>
          <a:p>
            <a:r>
              <a:rPr lang="en-US" sz="1400" b="0" i="1" dirty="0">
                <a:solidFill>
                  <a:schemeClr val="bg1">
                    <a:lumMod val="50000"/>
                  </a:schemeClr>
                </a:solidFill>
                <a:effectLst/>
              </a:rPr>
              <a:t>Developing children’s understanding of social skills and the values and codes of behaviour required for people to work together harmoniously.</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465" y="51507"/>
            <a:ext cx="628409" cy="628409"/>
          </a:xfrm>
          <a:prstGeom prst="rect">
            <a:avLst/>
          </a:prstGeom>
        </p:spPr>
      </p:pic>
      <p:pic>
        <p:nvPicPr>
          <p:cNvPr id="8" name="Picture 7"/>
          <p:cNvPicPr/>
          <p:nvPr/>
        </p:nvPicPr>
        <p:blipFill rotWithShape="1">
          <a:blip r:embed="rId3"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231599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42674314"/>
              </p:ext>
            </p:extLst>
          </p:nvPr>
        </p:nvGraphicFramePr>
        <p:xfrm>
          <a:off x="366318" y="524472"/>
          <a:ext cx="11459364" cy="558800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rPr>
                        <a:t>We follow</a:t>
                      </a:r>
                      <a:r>
                        <a:rPr lang="en-GB" sz="800" baseline="0" dirty="0">
                          <a:solidFill>
                            <a:schemeClr val="tx1"/>
                          </a:solidFill>
                          <a:latin typeface="+mn-lt"/>
                        </a:rPr>
                        <a:t> ‘</a:t>
                      </a:r>
                      <a:r>
                        <a:rPr lang="en-GB" sz="800" baseline="0" dirty="0" err="1">
                          <a:solidFill>
                            <a:schemeClr val="tx1"/>
                          </a:solidFill>
                          <a:latin typeface="+mn-lt"/>
                        </a:rPr>
                        <a:t>Charanga</a:t>
                      </a:r>
                      <a:r>
                        <a:rPr lang="en-GB" sz="800" baseline="0" dirty="0">
                          <a:solidFill>
                            <a:schemeClr val="tx1"/>
                          </a:solidFill>
                          <a:latin typeface="+mn-lt"/>
                        </a:rPr>
                        <a:t>’ scheme of music </a:t>
                      </a: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i="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explain their work to others. Children will have opportunities to learn and perform songs, nursery rhymes and poetry linked to their work / interests and passions.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1" dirty="0">
                          <a:latin typeface="Amatic SC" panose="00000500000000000000" pitchFamily="2" charset="-79"/>
                          <a:cs typeface="Amatic SC" panose="00000500000000000000" pitchFamily="2" charset="-79"/>
                        </a:rPr>
                        <a:t>Lots of opportunities foe collaborative</a:t>
                      </a:r>
                      <a:r>
                        <a:rPr lang="en-US" sz="800" b="0" i="1" baseline="0" dirty="0">
                          <a:latin typeface="Amatic SC" panose="00000500000000000000" pitchFamily="2" charset="-79"/>
                          <a:cs typeface="Amatic SC" panose="00000500000000000000" pitchFamily="2" charset="-79"/>
                        </a:rPr>
                        <a:t> art work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p>
                    <a:p>
                      <a:pPr algn="ctr"/>
                      <a:r>
                        <a:rPr lang="en-US" sz="1100" dirty="0"/>
                        <a:t>Sing 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a:t>Julia Donaldson songs Exploring sounds and how they can be changed, tapping out of simple rhythms. </a:t>
                      </a:r>
                    </a:p>
                    <a:p>
                      <a:pPr algn="ctr"/>
                      <a:r>
                        <a:rPr lang="en-US" sz="1100" dirty="0"/>
                        <a:t>Provide opportunities to work together to develop and realise creative ideas. </a:t>
                      </a:r>
                    </a:p>
                    <a:p>
                      <a:pPr algn="ctr"/>
                      <a:r>
                        <a:rPr lang="en-US" sz="1100" dirty="0"/>
                        <a:t>Superhero masks.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Use different textures and materials to create autumn</a:t>
                      </a:r>
                      <a:r>
                        <a:rPr lang="en-GB" sz="1100" baseline="0" dirty="0">
                          <a:solidFill>
                            <a:schemeClr val="tx1"/>
                          </a:solidFill>
                        </a:rPr>
                        <a:t> collages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aseline="0" dirty="0">
                          <a:solidFill>
                            <a:schemeClr val="tx1"/>
                          </a:solidFill>
                        </a:rPr>
                        <a:t>Experiment with conquer rolling for colour mixing</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Listen to music and make their own dances in response.</a:t>
                      </a:r>
                    </a:p>
                    <a:p>
                      <a:pPr algn="ctr">
                        <a:lnSpc>
                          <a:spcPct val="107000"/>
                        </a:lnSpc>
                        <a:spcAft>
                          <a:spcPts val="800"/>
                        </a:spcAft>
                      </a:pPr>
                      <a:r>
                        <a:rPr lang="en-US" sz="1100" dirty="0"/>
                        <a:t>Firework 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GB" sz="1100" dirty="0">
                          <a:solidFill>
                            <a:schemeClr val="tx1"/>
                          </a:solidFill>
                        </a:rPr>
                        <a:t>Designing homes for animals in the artic.</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r>
                        <a:rPr lang="en-GB" sz="1100" baseline="0" dirty="0">
                          <a:solidFill>
                            <a:schemeClr val="tx1"/>
                          </a:solidFill>
                        </a:rPr>
                        <a:t> for the CNY story.</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rPr>
                        <a:t>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explore ways to protect the growing of plants by designing scarecrows.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Collage-farm animals / Making houses. </a:t>
                      </a:r>
                      <a:r>
                        <a:rPr lang="en-US" sz="1100" dirty="0"/>
                        <a:t>Pastel drawings, 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 </a:t>
                      </a:r>
                      <a:r>
                        <a:rPr lang="en-US" sz="1100" dirty="0">
                          <a:solidFill>
                            <a:schemeClr val="tx1"/>
                          </a:solidFill>
                        </a:rPr>
                        <a:t>outdoors</a:t>
                      </a:r>
                      <a:r>
                        <a:rPr lang="en-US" sz="1100" baseline="0" dirty="0">
                          <a:solidFill>
                            <a:schemeClr val="tx1"/>
                          </a:solidFill>
                        </a:rPr>
                        <a:t> –Andy Goldsworthy </a:t>
                      </a:r>
                      <a:r>
                        <a:rPr lang="en-US" sz="1100" dirty="0">
                          <a:solidFill>
                            <a:schemeClr val="tx1"/>
                          </a:solidFill>
                        </a:rPr>
                        <a:t>– Art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100" dirty="0">
                          <a:solidFill>
                            <a:schemeClr val="tx1"/>
                          </a:solidFill>
                        </a:rPr>
                        <a:t>  Design and make …. Design and make objects they may need in ……, thinking about form and function. </a:t>
                      </a:r>
                    </a:p>
                    <a:p>
                      <a:pPr algn="ctr"/>
                      <a:endParaRPr lang="en-GB" sz="1100" dirty="0">
                        <a:solidFill>
                          <a:schemeClr val="tx1"/>
                        </a:solidFill>
                      </a:endParaRPr>
                    </a:p>
                    <a:p>
                      <a:pPr algn="ctr"/>
                      <a:r>
                        <a:rPr lang="en-GB" sz="1100" dirty="0">
                          <a:solidFill>
                            <a:schemeClr val="tx1"/>
                          </a:solidFill>
                        </a:rPr>
                        <a:t>Learn a traditional African song and dance and perform it / </a:t>
                      </a:r>
                      <a:r>
                        <a:rPr lang="en-US" sz="1100" dirty="0"/>
                        <a:t>Encourage children to create their own music. </a:t>
                      </a:r>
                      <a:endParaRPr lang="en-GB" sz="1100" dirty="0">
                        <a:solidFill>
                          <a:schemeClr val="tx1"/>
                        </a:solidFill>
                      </a:endParaRPr>
                    </a:p>
                    <a:p>
                      <a:pPr algn="ctr"/>
                      <a:r>
                        <a:rPr lang="en-US" sz="1100" dirty="0"/>
                        <a:t>Junk modelling, houses, bridges boats and transport. –</a:t>
                      </a:r>
                      <a:r>
                        <a:rPr lang="en-US" sz="1100" dirty="0" err="1"/>
                        <a:t>Handa’s</a:t>
                      </a:r>
                      <a:r>
                        <a:rPr lang="en-US" sz="1100" dirty="0"/>
                        <a:t> surprise</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 Creating outer of space pictures </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dirty="0">
                          <a:solidFill>
                            <a:schemeClr val="tx1"/>
                          </a:solidFill>
                        </a:rPr>
                        <a:t>Sand pictures</a:t>
                      </a:r>
                    </a:p>
                    <a:p>
                      <a:pPr algn="ctr"/>
                      <a:endParaRPr lang="en-US" sz="1100" dirty="0">
                        <a:solidFill>
                          <a:schemeClr val="tx1"/>
                        </a:solidFill>
                      </a:endParaRPr>
                    </a:p>
                    <a:p>
                      <a:pPr algn="ctr"/>
                      <a:r>
                        <a:rPr lang="en-US" sz="1100" dirty="0">
                          <a:solidFill>
                            <a:schemeClr val="tx1"/>
                          </a:solidFill>
                        </a:rPr>
                        <a:t>Lighthouse designs</a:t>
                      </a:r>
                    </a:p>
                    <a:p>
                      <a:pPr algn="ctr"/>
                      <a:endParaRPr lang="en-US" sz="1100" dirty="0">
                        <a:solidFill>
                          <a:schemeClr val="tx1"/>
                        </a:solidFill>
                      </a:endParaRPr>
                    </a:p>
                    <a:p>
                      <a:pPr algn="ctr"/>
                      <a:r>
                        <a:rPr lang="en-US" sz="1100" dirty="0">
                          <a:solidFill>
                            <a:schemeClr val="tx1"/>
                          </a:solidFill>
                        </a:rPr>
                        <a:t>Using</a:t>
                      </a:r>
                      <a:r>
                        <a:rPr lang="en-US" sz="1100" baseline="0" dirty="0">
                          <a:solidFill>
                            <a:schemeClr val="tx1"/>
                          </a:solidFill>
                        </a:rPr>
                        <a:t> a range of media and deciding which would be best for an undersea creature.</a:t>
                      </a:r>
                      <a:r>
                        <a:rPr lang="en-US" sz="1100" dirty="0">
                          <a:solidFill>
                            <a:schemeClr val="tx1"/>
                          </a:solidFill>
                        </a:rPr>
                        <a:t> </a:t>
                      </a:r>
                    </a:p>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solidFill>
                          <a:schemeClr val="tx1"/>
                        </a:solidFill>
                      </a:endParaRPr>
                    </a:p>
                    <a:p>
                      <a:pPr algn="ctr"/>
                      <a:r>
                        <a:rPr lang="en-US" sz="1100" dirty="0"/>
                        <a:t>Water pictures, collage, shading by adding black or white, colour mixing for beach huts, making passports. </a:t>
                      </a:r>
                    </a:p>
                    <a:p>
                      <a:pPr algn="ctr"/>
                      <a:endParaRPr lang="en-US" sz="1100" dirty="0">
                        <a:solidFill>
                          <a:schemeClr val="tx1"/>
                        </a:solidFill>
                      </a:endParaRPr>
                    </a:p>
                    <a:p>
                      <a:pPr algn="ctr"/>
                      <a:r>
                        <a:rPr lang="en-US" sz="1100" dirty="0"/>
                        <a:t>Water</a:t>
                      </a:r>
                      <a:r>
                        <a:rPr lang="en-US" sz="1100" baseline="0" dirty="0"/>
                        <a:t> </a:t>
                      </a:r>
                      <a:r>
                        <a:rPr lang="en-US" sz="1100" baseline="0" dirty="0" err="1"/>
                        <a:t>colours</a:t>
                      </a:r>
                      <a:r>
                        <a:rPr lang="en-US" sz="1100" baseline="0" dirty="0"/>
                        <a:t> </a:t>
                      </a:r>
                      <a:r>
                        <a:rPr lang="en-US" sz="1100" dirty="0"/>
                        <a:t> – underwater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EE985009-E7D1-49E8-893A-056B0FA61C76}"/>
              </a:ext>
            </a:extLst>
          </p:cNvPr>
          <p:cNvSpPr txBox="1"/>
          <p:nvPr/>
        </p:nvSpPr>
        <p:spPr>
          <a:xfrm>
            <a:off x="-52782" y="6482083"/>
            <a:ext cx="12297564" cy="307777"/>
          </a:xfrm>
          <a:prstGeom prst="rect">
            <a:avLst/>
          </a:prstGeom>
          <a:noFill/>
        </p:spPr>
        <p:txBody>
          <a:bodyPr wrap="square">
            <a:spAutoFit/>
          </a:bodyPr>
          <a:lstStyle/>
          <a:p>
            <a:pPr algn="ctr"/>
            <a:r>
              <a:rPr lang="en-US" sz="1400" i="1" dirty="0">
                <a:solidFill>
                  <a:schemeClr val="bg1">
                    <a:lumMod val="50000"/>
                  </a:schemeClr>
                </a:solidFill>
              </a:rPr>
              <a:t>At the heart of education is a positive, synergistic relationship between the teacher and the student. This dynamic creates the environment for learning to take place. </a:t>
            </a:r>
            <a:endParaRPr lang="en-GB" sz="1400" i="1" dirty="0">
              <a:solidFill>
                <a:schemeClr val="bg1">
                  <a:lumMod val="50000"/>
                </a:schemeClr>
              </a:solidFill>
            </a:endParaRPr>
          </a:p>
        </p:txBody>
      </p:sp>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pic>
        <p:nvPicPr>
          <p:cNvPr id="11" name="Picture 10"/>
          <p:cNvPicPr/>
          <p:nvPr/>
        </p:nvPicPr>
        <p:blipFill rotWithShape="1">
          <a:blip r:embed="rId7"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158306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86586501"/>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6117" y="1103305"/>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573850" y="1099467"/>
            <a:ext cx="445770" cy="445770"/>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66450" y="1034191"/>
            <a:ext cx="540780" cy="540780"/>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034585" y="887457"/>
            <a:ext cx="417124" cy="417124"/>
          </a:xfrm>
          <a:prstGeom prst="rect">
            <a:avLst/>
          </a:prstGeom>
        </p:spPr>
      </p:pic>
      <p:sp>
        <p:nvSpPr>
          <p:cNvPr id="16" name="TextBox 15">
            <a:extLst>
              <a:ext uri="{FF2B5EF4-FFF2-40B4-BE49-F238E27FC236}">
                <a16:creationId xmlns:a16="http://schemas.microsoft.com/office/drawing/2014/main" id="{A2B6D5F2-6D0A-41F9-A819-D98F029320E9}"/>
              </a:ext>
            </a:extLst>
          </p:cNvPr>
          <p:cNvSpPr txBox="1"/>
          <p:nvPr/>
        </p:nvSpPr>
        <p:spPr>
          <a:xfrm>
            <a:off x="707230" y="6362850"/>
            <a:ext cx="11196084" cy="307777"/>
          </a:xfrm>
          <a:prstGeom prst="rect">
            <a:avLst/>
          </a:prstGeom>
          <a:noFill/>
        </p:spPr>
        <p:txBody>
          <a:bodyPr wrap="square">
            <a:spAutoFit/>
          </a:bodyPr>
          <a:lstStyle/>
          <a:p>
            <a:r>
              <a:rPr lang="en-US" sz="1400" i="1" dirty="0">
                <a:solidFill>
                  <a:schemeClr val="bg1">
                    <a:lumMod val="50000"/>
                  </a:schemeClr>
                </a:solidFill>
              </a:rPr>
              <a:t>It is important for parents and early years settings to have a strong and respectful partnership. This sets the scene for children to thrive in the early years.</a:t>
            </a:r>
            <a:endParaRPr lang="en-GB" sz="1400" i="1" dirty="0">
              <a:solidFill>
                <a:schemeClr val="bg1">
                  <a:lumMod val="50000"/>
                </a:schemeClr>
              </a:solidFill>
            </a:endParaRPr>
          </a:p>
        </p:txBody>
      </p:sp>
      <p:pic>
        <p:nvPicPr>
          <p:cNvPr id="15" name="Picture 14"/>
          <p:cNvPicPr/>
          <p:nvPr/>
        </p:nvPicPr>
        <p:blipFill rotWithShape="1">
          <a:blip r:embed="rId10"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25-26-Reception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061413360"/>
              </p:ext>
            </p:extLst>
          </p:nvPr>
        </p:nvGraphicFramePr>
        <p:xfrm>
          <a:off x="133491" y="501550"/>
          <a:ext cx="11925018" cy="8214360"/>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560305">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400" b="1" i="1" dirty="0">
                          <a:solidFill>
                            <a:srgbClr val="7030A0"/>
                          </a:solidFill>
                          <a:latin typeface="Amatic SC" panose="00000500000000000000" pitchFamily="2" charset="-79"/>
                          <a:cs typeface="Amatic SC" panose="00000500000000000000" pitchFamily="2" charset="-79"/>
                        </a:rPr>
                        <a:t>WELL-BEING  &amp; Behaviour For Learning </a:t>
                      </a:r>
                      <a:endParaRPr lang="en-GB" sz="140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Starting school / my new class</a:t>
                      </a:r>
                    </a:p>
                    <a:p>
                      <a:pPr algn="ctr"/>
                      <a:r>
                        <a:rPr lang="en-US" sz="1050" dirty="0">
                          <a:solidFill>
                            <a:schemeClr val="tx1"/>
                          </a:solidFill>
                          <a:latin typeface="+mn-lt"/>
                          <a:cs typeface="Amatic SC" panose="00000500000000000000" pitchFamily="2" charset="-79"/>
                        </a:rPr>
                        <a:t>Seeds and gardeners </a:t>
                      </a:r>
                    </a:p>
                    <a:p>
                      <a:pPr algn="ctr"/>
                      <a:r>
                        <a:rPr lang="en-US" sz="1050" dirty="0">
                          <a:solidFill>
                            <a:schemeClr val="tx1"/>
                          </a:solidFill>
                          <a:latin typeface="+mn-lt"/>
                          <a:cs typeface="Amatic SC" panose="00000500000000000000" pitchFamily="2" charset="-79"/>
                        </a:rPr>
                        <a:t> / New Beginnings </a:t>
                      </a:r>
                    </a:p>
                    <a:p>
                      <a:pPr algn="ctr"/>
                      <a:r>
                        <a:rPr lang="en-US" sz="1050" dirty="0">
                          <a:solidFill>
                            <a:schemeClr val="tx1"/>
                          </a:solidFill>
                          <a:latin typeface="+mn-lt"/>
                          <a:cs typeface="Amatic SC" panose="00000500000000000000" pitchFamily="2" charset="-79"/>
                        </a:rPr>
                        <a:t>Superheroes </a:t>
                      </a:r>
                    </a:p>
                    <a:p>
                      <a:pPr algn="ctr"/>
                      <a:r>
                        <a:rPr lang="en-US" sz="1050" dirty="0">
                          <a:solidFill>
                            <a:schemeClr val="tx1"/>
                          </a:solidFill>
                          <a:latin typeface="+mn-lt"/>
                          <a:cs typeface="Amatic SC" panose="00000500000000000000" pitchFamily="2" charset="-79"/>
                        </a:rPr>
                        <a:t>Dinosaurs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People who help us /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Staying healthy / Food  / Human body</a:t>
                      </a:r>
                    </a:p>
                    <a:p>
                      <a:pPr algn="ctr"/>
                      <a:r>
                        <a:rPr lang="en-US" sz="1050" dirty="0">
                          <a:solidFill>
                            <a:schemeClr val="tx1"/>
                          </a:solidFill>
                          <a:latin typeface="+mn-lt"/>
                          <a:cs typeface="Amatic SC" panose="00000500000000000000" pitchFamily="2" charset="-79"/>
                        </a:rPr>
                        <a:t>How have I changed? </a:t>
                      </a:r>
                    </a:p>
                    <a:p>
                      <a:pPr algn="ctr"/>
                      <a:r>
                        <a:rPr lang="en-US" sz="1050" dirty="0">
                          <a:solidFill>
                            <a:schemeClr val="tx1"/>
                          </a:solidFill>
                          <a:latin typeface="+mn-lt"/>
                          <a:cs typeface="Amatic SC" panose="00000500000000000000" pitchFamily="2" charset="-79"/>
                        </a:rPr>
                        <a:t>My family / PSED focus </a:t>
                      </a:r>
                    </a:p>
                    <a:p>
                      <a:pPr algn="ctr"/>
                      <a:r>
                        <a:rPr lang="en-US" sz="1050" dirty="0">
                          <a:solidFill>
                            <a:schemeClr val="tx1"/>
                          </a:solidFill>
                          <a:latin typeface="+mn-lt"/>
                          <a:cs typeface="Amatic SC" panose="00000500000000000000" pitchFamily="2" charset="-79"/>
                        </a:rPr>
                        <a:t>What am I good at? </a:t>
                      </a:r>
                    </a:p>
                    <a:p>
                      <a:pPr algn="ctr"/>
                      <a:r>
                        <a:rPr lang="en-US" sz="1050" dirty="0">
                          <a:solidFill>
                            <a:schemeClr val="tx1"/>
                          </a:solidFill>
                          <a:latin typeface="+mn-lt"/>
                          <a:cs typeface="Amatic SC" panose="00000500000000000000" pitchFamily="2" charset="-79"/>
                        </a:rPr>
                        <a:t>How do I make others feel? </a:t>
                      </a:r>
                    </a:p>
                    <a:p>
                      <a:pPr algn="ctr"/>
                      <a:r>
                        <a:rPr lang="en-US" sz="1050" dirty="0">
                          <a:solidFill>
                            <a:schemeClr val="tx1"/>
                          </a:solidFill>
                          <a:latin typeface="+mn-lt"/>
                          <a:cs typeface="Amatic SC" panose="00000500000000000000" pitchFamily="2" charset="-79"/>
                        </a:rPr>
                        <a:t>Being kind / staying safe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Autumn</a:t>
                      </a:r>
                      <a:r>
                        <a:rPr lang="en-US" sz="2000" b="1" baseline="0" dirty="0">
                          <a:solidFill>
                            <a:srgbClr val="7030A0"/>
                          </a:solidFill>
                          <a:latin typeface="Amatic SC" panose="00000500000000000000" pitchFamily="2" charset="-79"/>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rgbClr val="7030A0"/>
                          </a:solidFill>
                          <a:latin typeface="+mn-lt"/>
                          <a:cs typeface="Amatic SC" panose="00000500000000000000" pitchFamily="2" charset="-79"/>
                        </a:rPr>
                        <a:t>Autumn walk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rgbClr val="7030A0"/>
                          </a:solidFill>
                          <a:latin typeface="+mn-lt"/>
                          <a:cs typeface="Amatic SC" panose="00000500000000000000" pitchFamily="2" charset="-79"/>
                        </a:rPr>
                        <a:t>Harvest songs</a:t>
                      </a:r>
                    </a:p>
                    <a:p>
                      <a:r>
                        <a:rPr lang="en-GB" sz="1800" kern="1200" dirty="0">
                          <a:solidFill>
                            <a:schemeClr val="dk1"/>
                          </a:solidFill>
                          <a:effectLst/>
                          <a:latin typeface="+mn-lt"/>
                          <a:ea typeface="+mn-ea"/>
                          <a:cs typeface="+mn-cs"/>
                        </a:rPr>
                        <a:t> </a:t>
                      </a:r>
                      <a:endParaRPr lang="en-GB" sz="1050" kern="1200" dirty="0">
                        <a:solidFill>
                          <a:schemeClr val="dk1"/>
                        </a:solidFill>
                        <a:effectLst/>
                        <a:latin typeface="+mn-lt"/>
                        <a:ea typeface="+mn-ea"/>
                        <a:cs typeface="+mn-cs"/>
                      </a:endParaRPr>
                    </a:p>
                    <a:p>
                      <a:r>
                        <a:rPr lang="en-GB" sz="1050" kern="1200" dirty="0">
                          <a:solidFill>
                            <a:schemeClr val="dk1"/>
                          </a:solidFill>
                          <a:effectLst/>
                          <a:latin typeface="+mn-lt"/>
                          <a:ea typeface="+mn-ea"/>
                          <a:cs typeface="+mn-cs"/>
                        </a:rPr>
                        <a:t>Begin to understand how others might be feeling.</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Managing their own needs</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Talk with others to solve conflicts</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Following rules and understanding why they are important</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Bring in their own interests and fascinations to help develop their learning.</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Keep persevering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a:solidFill>
                          <a:srgbClr val="7030A0"/>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a:solidFill>
                          <a:srgbClr val="7030A0"/>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baseline="0" dirty="0">
                          <a:solidFill>
                            <a:srgbClr val="7030A0"/>
                          </a:solidFill>
                          <a:latin typeface="+mn-lt"/>
                          <a:cs typeface="Amatic SC" panose="00000500000000000000" pitchFamily="2" charset="-79"/>
                        </a:rPr>
                        <a:t>Polar regions </a:t>
                      </a:r>
                    </a:p>
                    <a:p>
                      <a:pPr algn="ct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Arctic /</a:t>
                      </a:r>
                      <a:r>
                        <a:rPr lang="en-GB" sz="1050" baseline="0" dirty="0">
                          <a:solidFill>
                            <a:schemeClr val="tx1"/>
                          </a:solidFill>
                          <a:latin typeface="+mn-lt"/>
                          <a:cs typeface="Amatic SC" panose="00000500000000000000" pitchFamily="2" charset="-79"/>
                        </a:rPr>
                        <a:t> Antarctica </a:t>
                      </a:r>
                    </a:p>
                    <a:p>
                      <a:pPr algn="ctr"/>
                      <a:endParaRPr lang="en-GB" sz="1050" dirty="0">
                        <a:solidFill>
                          <a:schemeClr val="tx1"/>
                        </a:solidFill>
                        <a:latin typeface="+mn-lt"/>
                        <a:cs typeface="Amatic SC" panose="00000500000000000000" pitchFamily="2" charset="-79"/>
                      </a:endParaRPr>
                    </a:p>
                    <a:p>
                      <a:r>
                        <a:rPr lang="en-GB" sz="1050" kern="1200" dirty="0">
                          <a:solidFill>
                            <a:schemeClr val="dk1"/>
                          </a:solidFill>
                          <a:effectLst/>
                          <a:latin typeface="+mn-lt"/>
                          <a:ea typeface="+mn-ea"/>
                          <a:cs typeface="+mn-cs"/>
                        </a:rPr>
                        <a:t>Can draw information from a simple map</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Similarities between life in this country and others</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Forces </a:t>
                      </a:r>
                    </a:p>
                    <a:p>
                      <a:r>
                        <a:rPr lang="en-GB" sz="1050" kern="1200" dirty="0">
                          <a:solidFill>
                            <a:schemeClr val="dk1"/>
                          </a:solidFill>
                          <a:effectLst/>
                          <a:latin typeface="+mn-lt"/>
                          <a:ea typeface="+mn-ea"/>
                          <a:cs typeface="+mn-cs"/>
                        </a:rPr>
                        <a:t>Space</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Materials</a:t>
                      </a:r>
                    </a:p>
                    <a:p>
                      <a:r>
                        <a:rPr lang="en-GB" sz="1050" kern="1200" dirty="0">
                          <a:solidFill>
                            <a:schemeClr val="dk1"/>
                          </a:solidFill>
                          <a:effectLst/>
                          <a:latin typeface="+mn-lt"/>
                          <a:ea typeface="+mn-ea"/>
                          <a:cs typeface="+mn-cs"/>
                        </a:rPr>
                        <a:t>Environments are different to the one they live in</a:t>
                      </a:r>
                    </a:p>
                    <a:p>
                      <a:r>
                        <a:rPr lang="en-GB" sz="1050" kern="1200" dirty="0">
                          <a:solidFill>
                            <a:schemeClr val="dk1"/>
                          </a:solidFill>
                          <a:effectLst/>
                          <a:latin typeface="+mn-lt"/>
                          <a:ea typeface="+mn-ea"/>
                          <a:cs typeface="+mn-cs"/>
                        </a:rPr>
                        <a:t>Engages in non fiction books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7030A0"/>
                          </a:solidFill>
                          <a:latin typeface="Amatic SC" panose="00000500000000000000" pitchFamily="2" charset="-79"/>
                          <a:cs typeface="Amatic SC" panose="00000500000000000000" pitchFamily="2" charset="-79"/>
                        </a:rPr>
                        <a:t>Spring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baseline="0"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baseline="0" dirty="0">
                          <a:solidFill>
                            <a:srgbClr val="7030A0"/>
                          </a:solidFill>
                          <a:latin typeface="+mn-lt"/>
                          <a:cs typeface="Amatic SC" panose="00000500000000000000" pitchFamily="2" charset="-79"/>
                        </a:rPr>
                        <a:t>Possible farm topic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baseline="0" dirty="0">
                          <a:solidFill>
                            <a:srgbClr val="7030A0"/>
                          </a:solidFill>
                          <a:latin typeface="+mn-lt"/>
                          <a:cs typeface="Amatic SC" panose="00000500000000000000" pitchFamily="2" charset="-79"/>
                        </a:rPr>
                        <a:t>Growing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baseline="0" dirty="0">
                          <a:solidFill>
                            <a:srgbClr val="7030A0"/>
                          </a:solidFill>
                          <a:latin typeface="+mn-lt"/>
                          <a:cs typeface="Amatic SC" panose="00000500000000000000" pitchFamily="2" charset="-79"/>
                        </a:rPr>
                        <a:t>Spring walk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baseline="0" dirty="0">
                          <a:solidFill>
                            <a:srgbClr val="7030A0"/>
                          </a:solidFill>
                          <a:latin typeface="+mn-lt"/>
                          <a:cs typeface="Amatic SC" panose="00000500000000000000" pitchFamily="2" charset="-79"/>
                        </a:rPr>
                        <a:t>Observations/comparisons </a:t>
                      </a:r>
                    </a:p>
                    <a:p>
                      <a:pPr algn="ctr"/>
                      <a:r>
                        <a:rPr lang="en-US" sz="1050" dirty="0">
                          <a:solidFill>
                            <a:schemeClr val="tx1"/>
                          </a:solidFill>
                          <a:latin typeface="+mn-lt"/>
                          <a:cs typeface="Amatic SC" panose="00000500000000000000" pitchFamily="2" charset="-79"/>
                        </a:rPr>
                        <a:t>Healthy eating </a:t>
                      </a:r>
                    </a:p>
                    <a:p>
                      <a:pPr algn="ctr"/>
                      <a:r>
                        <a:rPr lang="en-US" sz="1050" dirty="0" err="1">
                          <a:solidFill>
                            <a:schemeClr val="tx1"/>
                          </a:solidFill>
                          <a:latin typeface="+mn-lt"/>
                          <a:cs typeface="Amatic SC" panose="00000500000000000000" pitchFamily="2" charset="-79"/>
                        </a:rPr>
                        <a:t>Acrimboldo</a:t>
                      </a:r>
                      <a:r>
                        <a:rPr lang="en-US" sz="1050" baseline="0" dirty="0">
                          <a:solidFill>
                            <a:schemeClr val="tx1"/>
                          </a:solidFill>
                          <a:latin typeface="+mn-lt"/>
                          <a:cs typeface="Amatic SC" panose="00000500000000000000" pitchFamily="2" charset="-79"/>
                        </a:rPr>
                        <a:t> artist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7030A0"/>
                          </a:solidFill>
                          <a:latin typeface="Amatic SC" panose="00000500000000000000" pitchFamily="2" charset="-79"/>
                          <a:cs typeface="Amatic SC" panose="00000500000000000000" pitchFamily="2" charset="-79"/>
                        </a:rPr>
                        <a:t>Festivals/Fairytales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baseline="0" dirty="0">
                        <a:solidFill>
                          <a:srgbClr val="7030A0"/>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baseline="0" dirty="0">
                        <a:solidFill>
                          <a:srgbClr val="7030A0"/>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Outdoor transient art-Andy Goldsworthy art in forest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rgbClr val="7030A0"/>
                          </a:solidFill>
                          <a:latin typeface="Amatic SC" panose="00000500000000000000" pitchFamily="2" charset="-79"/>
                          <a:cs typeface="Amatic SC" panose="00000500000000000000" pitchFamily="2" charset="-79"/>
                        </a:rPr>
                        <a:t>Seaside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baseline="0"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baseline="0" dirty="0">
                          <a:solidFill>
                            <a:srgbClr val="7030A0"/>
                          </a:solidFill>
                          <a:latin typeface="+mn-lt"/>
                          <a:cs typeface="Amatic SC" panose="00000500000000000000" pitchFamily="2" charset="-79"/>
                        </a:rPr>
                        <a:t>Seaside holidays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baseline="0" dirty="0">
                          <a:solidFill>
                            <a:srgbClr val="7030A0"/>
                          </a:solidFill>
                          <a:latin typeface="+mn-lt"/>
                          <a:cs typeface="Amatic SC" panose="00000500000000000000" pitchFamily="2" charset="-79"/>
                        </a:rPr>
                        <a:t>Seaside holidays in the past</a:t>
                      </a:r>
                    </a:p>
                    <a:p>
                      <a:pPr algn="ctr"/>
                      <a:endParaRPr lang="en-GB" sz="16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71041">
                <a:tc>
                  <a:txBody>
                    <a:bodyPr/>
                    <a:lstStyle/>
                    <a:p>
                      <a:pPr algn="ctr"/>
                      <a:r>
                        <a:rPr lang="en-US" sz="2400" b="1" dirty="0">
                          <a:latin typeface="Amatic SC" panose="00000500000000000000" pitchFamily="2" charset="-79"/>
                          <a:cs typeface="Amatic SC" panose="00000500000000000000" pitchFamily="2" charset="-79"/>
                        </a:rPr>
                        <a:t>Possible Texts and </a:t>
                      </a:r>
                    </a:p>
                    <a:p>
                      <a:pPr algn="ctr"/>
                      <a:r>
                        <a:rPr lang="en-US" sz="2400" b="1" dirty="0">
                          <a:latin typeface="Amatic SC" panose="00000500000000000000" pitchFamily="2" charset="-79"/>
                          <a:cs typeface="Amatic SC" panose="00000500000000000000" pitchFamily="2" charset="-79"/>
                        </a:rPr>
                        <a:t>‘old favourites’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We’re going on</a:t>
                      </a:r>
                      <a:r>
                        <a:rPr lang="en-US" sz="1050" baseline="0" dirty="0">
                          <a:solidFill>
                            <a:schemeClr val="tx1"/>
                          </a:solidFill>
                          <a:latin typeface="+mn-lt"/>
                          <a:cs typeface="RM Typerighter old" panose="00000400000000000000" pitchFamily="2" charset="-79"/>
                        </a:rPr>
                        <a:t> a bear hunt</a:t>
                      </a:r>
                      <a:r>
                        <a:rPr lang="en-US" sz="1050" dirty="0">
                          <a:solidFill>
                            <a:schemeClr val="tx1"/>
                          </a:solidFill>
                          <a:latin typeface="+mn-lt"/>
                          <a:cs typeface="RM Typerighter old" panose="000004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a:t>
                      </a:r>
                      <a:r>
                        <a:rPr lang="en-US" sz="1050" dirty="0" err="1">
                          <a:solidFill>
                            <a:schemeClr val="tx1"/>
                          </a:solidFill>
                          <a:latin typeface="+mn-lt"/>
                          <a:cs typeface="RM Typerighter old" panose="00000400000000000000" pitchFamily="2" charset="-79"/>
                        </a:rPr>
                        <a:t>Colour</a:t>
                      </a:r>
                      <a:r>
                        <a:rPr lang="en-US" sz="1050" dirty="0">
                          <a:solidFill>
                            <a:schemeClr val="tx1"/>
                          </a:solidFill>
                          <a:latin typeface="+mn-lt"/>
                          <a:cs typeface="RM Typerighter old" panose="00000400000000000000" pitchFamily="2" charset="-79"/>
                        </a:rPr>
                        <a:t> Monster</a:t>
                      </a:r>
                    </a:p>
                    <a:p>
                      <a:pPr algn="ctr"/>
                      <a:r>
                        <a:rPr lang="en-US" sz="1050" dirty="0">
                          <a:solidFill>
                            <a:schemeClr val="tx1"/>
                          </a:solidFill>
                          <a:latin typeface="+mn-lt"/>
                          <a:cs typeface="Amatic SC" panose="00000500000000000000" pitchFamily="2" charset="-79"/>
                        </a:rPr>
                        <a:t>We’re going on a school/bear</a:t>
                      </a:r>
                      <a:r>
                        <a:rPr lang="en-US" sz="1050" baseline="0" dirty="0">
                          <a:solidFill>
                            <a:schemeClr val="tx1"/>
                          </a:solidFill>
                          <a:latin typeface="+mn-lt"/>
                          <a:cs typeface="Amatic SC" panose="00000500000000000000" pitchFamily="2" charset="-79"/>
                        </a:rPr>
                        <a:t> hunt</a:t>
                      </a:r>
                    </a:p>
                    <a:p>
                      <a:pPr algn="ctr"/>
                      <a:r>
                        <a:rPr lang="en-US" sz="1050" baseline="0" dirty="0">
                          <a:solidFill>
                            <a:schemeClr val="tx1"/>
                          </a:solidFill>
                          <a:latin typeface="+mn-lt"/>
                          <a:cs typeface="Amatic SC" panose="00000500000000000000" pitchFamily="2" charset="-79"/>
                        </a:rPr>
                        <a:t>The tiger who came to tea</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Pumpkin</a:t>
                      </a:r>
                      <a:r>
                        <a:rPr lang="en-US" sz="1050" baseline="0" dirty="0">
                          <a:solidFill>
                            <a:schemeClr val="tx1"/>
                          </a:solidFill>
                          <a:latin typeface="+mn-lt"/>
                          <a:cs typeface="RM Typerighter old" panose="00000400000000000000" pitchFamily="2" charset="-79"/>
                        </a:rPr>
                        <a:t> soup</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Postman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Rama and Sita</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On the moon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Whatever</a:t>
                      </a:r>
                      <a:r>
                        <a:rPr lang="en-GB" sz="1050" baseline="0" dirty="0">
                          <a:solidFill>
                            <a:schemeClr val="tx1"/>
                          </a:solidFill>
                          <a:latin typeface="+mn-lt"/>
                          <a:cs typeface="RM Typerighter old" panose="00000400000000000000" pitchFamily="2" charset="-79"/>
                        </a:rPr>
                        <a:t> next!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latin typeface="+mn-lt"/>
                          <a:cs typeface="RM Typerighter old" panose="00000400000000000000" pitchFamily="2" charset="-79"/>
                        </a:rPr>
                        <a:t>Fiction and n on fiction books on the polar regions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latin typeface="+mn-lt"/>
                          <a:cs typeface="RM Typerighter old" panose="00000400000000000000" pitchFamily="2" charset="-79"/>
                        </a:rPr>
                        <a:t>How we </a:t>
                      </a:r>
                      <a:r>
                        <a:rPr lang="en-GB" sz="1050" baseline="0" dirty="0" err="1">
                          <a:solidFill>
                            <a:schemeClr val="tx1"/>
                          </a:solidFill>
                          <a:latin typeface="+mn-lt"/>
                          <a:cs typeface="RM Typerighter old" panose="00000400000000000000" pitchFamily="2" charset="-79"/>
                        </a:rPr>
                        <a:t>celelbrate</a:t>
                      </a:r>
                      <a:r>
                        <a:rPr lang="en-GB" sz="1050" baseline="0" dirty="0">
                          <a:solidFill>
                            <a:schemeClr val="tx1"/>
                          </a:solidFill>
                          <a:latin typeface="+mn-lt"/>
                          <a:cs typeface="RM Typerighter old" panose="00000400000000000000" pitchFamily="2" charset="-79"/>
                        </a:rPr>
                        <a:t> Chinese new year</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One Plastic Bag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Tree, Seasons come and seasons go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A stroll through the seasons</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a:solidFill>
                            <a:schemeClr val="tx1"/>
                          </a:solidFill>
                          <a:latin typeface="+mn-lt"/>
                          <a:cs typeface="Amatic SC" panose="00000500000000000000" pitchFamily="2" charset="-79"/>
                        </a:rPr>
                        <a:t>Rapunzul</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Princess</a:t>
                      </a:r>
                      <a:r>
                        <a:rPr lang="en-US" sz="1050" baseline="0" dirty="0">
                          <a:solidFill>
                            <a:schemeClr val="tx1"/>
                          </a:solidFill>
                          <a:latin typeface="+mn-lt"/>
                          <a:cs typeface="Amatic SC" panose="00000500000000000000" pitchFamily="2" charset="-79"/>
                        </a:rPr>
                        <a:t> and the pea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tx1"/>
                          </a:solidFill>
                          <a:latin typeface="+mn-lt"/>
                          <a:cs typeface="Amatic SC" panose="00000500000000000000" pitchFamily="2" charset="-79"/>
                        </a:rPr>
                        <a:t>Little red riding hood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aseline="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RM Typerighter old" panose="00000400000000000000" pitchFamily="2" charset="-79"/>
                        </a:rPr>
                        <a:t> At the seaside by </a:t>
                      </a:r>
                      <a:r>
                        <a:rPr lang="en-US" sz="1050" dirty="0" err="1">
                          <a:solidFill>
                            <a:schemeClr val="tx1"/>
                          </a:solidFill>
                          <a:latin typeface="+mn-lt"/>
                          <a:cs typeface="RM Typerighter old" panose="00000400000000000000" pitchFamily="2" charset="-79"/>
                        </a:rPr>
                        <a:t>ShirleY</a:t>
                      </a:r>
                      <a:r>
                        <a:rPr lang="en-US" sz="1050" baseline="0" dirty="0">
                          <a:solidFill>
                            <a:schemeClr val="tx1"/>
                          </a:solidFill>
                          <a:latin typeface="+mn-lt"/>
                          <a:cs typeface="RM Typerighter old" panose="00000400000000000000" pitchFamily="2" charset="-79"/>
                        </a:rPr>
                        <a:t> Hughes</a:t>
                      </a:r>
                    </a:p>
                    <a:p>
                      <a:pPr algn="ctr"/>
                      <a:r>
                        <a:rPr lang="en-US" sz="1050" baseline="0" dirty="0">
                          <a:solidFill>
                            <a:schemeClr val="tx1"/>
                          </a:solidFill>
                          <a:latin typeface="+mn-lt"/>
                          <a:cs typeface="RM Typerighter old" panose="00000400000000000000" pitchFamily="2" charset="-79"/>
                        </a:rPr>
                        <a:t>Non fiction books based on underwater sea creatures</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245256">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Weeks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Remembrance Day </a:t>
                      </a:r>
                    </a:p>
                    <a:p>
                      <a:pPr algn="ctr"/>
                      <a:r>
                        <a:rPr lang="en-US" sz="1050" dirty="0">
                          <a:solidFill>
                            <a:schemeClr val="tx1"/>
                          </a:solidFill>
                          <a:latin typeface="+mn-lt"/>
                          <a:cs typeface="Amatic SC" panose="00000500000000000000" pitchFamily="2" charset="-79"/>
                        </a:rPr>
                        <a:t>Nurse / Firefighter visit </a:t>
                      </a:r>
                    </a:p>
                    <a:p>
                      <a:pPr algn="ctr"/>
                      <a:r>
                        <a:rPr lang="en-US" sz="1050" dirty="0">
                          <a:solidFill>
                            <a:schemeClr val="tx1"/>
                          </a:solidFill>
                          <a:latin typeface="+mn-lt"/>
                          <a:cs typeface="Amatic SC" panose="00000500000000000000" pitchFamily="2" charset="-79"/>
                        </a:rPr>
                        <a:t>Harvest Time </a:t>
                      </a: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a:solidFill>
                            <a:schemeClr val="tx1"/>
                          </a:solidFill>
                          <a:latin typeface="+mn-lt"/>
                          <a:cs typeface="Amatic SC" panose="00000500000000000000" pitchFamily="2" charset="-79"/>
                        </a:rPr>
                        <a:t>Talent show </a:t>
                      </a:r>
                    </a:p>
                    <a:p>
                      <a:pPr algn="ctr"/>
                      <a:r>
                        <a:rPr lang="en-US" sz="1050" dirty="0">
                          <a:solidFill>
                            <a:schemeClr val="tx1"/>
                          </a:solidFill>
                          <a:latin typeface="+mn-lt"/>
                          <a:cs typeface="Amatic SC" panose="00000500000000000000" pitchFamily="2" charset="-79"/>
                        </a:rPr>
                        <a:t>Roald Dahl Day </a:t>
                      </a:r>
                    </a:p>
                    <a:p>
                      <a:pPr algn="ctr"/>
                      <a:r>
                        <a:rPr lang="en-US" sz="1050" dirty="0">
                          <a:solidFill>
                            <a:schemeClr val="tx1"/>
                          </a:solidFill>
                          <a:latin typeface="+mn-lt"/>
                          <a:cs typeface="Amatic SC" panose="00000500000000000000" pitchFamily="2" charset="-79"/>
                        </a:rPr>
                        <a:t>Halloween </a:t>
                      </a:r>
                    </a:p>
                    <a:p>
                      <a:pPr algn="ctr"/>
                      <a:r>
                        <a:rPr lang="en-US" sz="1050" dirty="0">
                          <a:solidFill>
                            <a:schemeClr val="tx1"/>
                          </a:solidFill>
                          <a:latin typeface="+mn-lt"/>
                          <a:cs typeface="Amatic SC" panose="00000500000000000000" pitchFamily="2" charset="-79"/>
                        </a:rPr>
                        <a:t>What do I want to be when I grow up? Video for parents.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Stories by the Fireside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Space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Anti- Bullying Week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Chinese New Year –possible trip to</a:t>
                      </a:r>
                      <a:r>
                        <a:rPr lang="en-US" sz="1050" baseline="0" dirty="0">
                          <a:solidFill>
                            <a:schemeClr val="tx1"/>
                          </a:solidFill>
                          <a:latin typeface="+mn-lt"/>
                          <a:cs typeface="Amatic SC" panose="00000500000000000000" pitchFamily="2" charset="-79"/>
                        </a:rPr>
                        <a:t> China town</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LENT</a:t>
                      </a:r>
                    </a:p>
                    <a:p>
                      <a:pPr algn="ctr"/>
                      <a:r>
                        <a:rPr lang="en-US" sz="1050" dirty="0">
                          <a:solidFill>
                            <a:schemeClr val="tx1"/>
                          </a:solidFill>
                          <a:latin typeface="+mn-lt"/>
                          <a:cs typeface="Amatic SC" panose="00000500000000000000" pitchFamily="2" charset="-79"/>
                        </a:rPr>
                        <a:t>Story Telling Week </a:t>
                      </a:r>
                    </a:p>
                    <a:p>
                      <a:pPr algn="ctr"/>
                      <a:r>
                        <a:rPr lang="en-US" sz="1050" dirty="0">
                          <a:solidFill>
                            <a:schemeClr val="tx1"/>
                          </a:solidFill>
                          <a:latin typeface="+mn-lt"/>
                          <a:cs typeface="Amatic SC" panose="00000500000000000000" pitchFamily="2" charset="-79"/>
                        </a:rPr>
                        <a:t>Random Acts of Kindness Week </a:t>
                      </a:r>
                    </a:p>
                    <a:p>
                      <a:pPr algn="ctr"/>
                      <a:r>
                        <a:rPr lang="en-US" sz="1050" dirty="0">
                          <a:solidFill>
                            <a:schemeClr val="tx1"/>
                          </a:solidFill>
                          <a:latin typeface="+mn-lt"/>
                          <a:cs typeface="Amatic SC" panose="00000500000000000000" pitchFamily="2" charset="-79"/>
                        </a:rPr>
                        <a:t>Valentine’s Day</a:t>
                      </a:r>
                    </a:p>
                    <a:p>
                      <a:pPr algn="ctr"/>
                      <a:r>
                        <a:rPr lang="en-US" sz="1050" dirty="0">
                          <a:solidFill>
                            <a:schemeClr val="tx1"/>
                          </a:solidFill>
                          <a:latin typeface="+mn-lt"/>
                          <a:cs typeface="Amatic SC" panose="00000500000000000000" pitchFamily="2" charset="-79"/>
                        </a:rPr>
                        <a:t>Internet Safety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a:solidFill>
                            <a:schemeClr val="tx1"/>
                          </a:solidFill>
                          <a:latin typeface="+mn-lt"/>
                          <a:cs typeface="Amatic SC" panose="00000500000000000000" pitchFamily="2" charset="-79"/>
                        </a:rPr>
                        <a:t>Acrimboldo</a:t>
                      </a:r>
                      <a:r>
                        <a:rPr lang="en-US" sz="1050" dirty="0">
                          <a:solidFill>
                            <a:schemeClr val="tx1"/>
                          </a:solidFill>
                          <a:latin typeface="+mn-lt"/>
                          <a:cs typeface="Amatic SC" panose="00000500000000000000" pitchFamily="2" charset="-79"/>
                        </a:rPr>
                        <a:t> artist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Walk to the park / Picnic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Weather 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Weather Forecast videos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Nature Scavenger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Vincent Van Gogh Study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Science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Queens</a:t>
                      </a:r>
                      <a:r>
                        <a:rPr lang="en-US" sz="1050" baseline="0" dirty="0">
                          <a:solidFill>
                            <a:schemeClr val="tx1"/>
                          </a:solidFill>
                          <a:latin typeface="+mn-lt"/>
                          <a:cs typeface="Amatic SC" panose="00000500000000000000" pitchFamily="2" charset="-79"/>
                        </a:rPr>
                        <a:t> jubilee</a:t>
                      </a:r>
                    </a:p>
                    <a:p>
                      <a:pPr algn="ctr"/>
                      <a:r>
                        <a:rPr lang="en-US" sz="1050" baseline="0" dirty="0">
                          <a:solidFill>
                            <a:schemeClr val="tx1"/>
                          </a:solidFill>
                          <a:latin typeface="+mn-lt"/>
                          <a:cs typeface="Amatic SC" panose="00000500000000000000" pitchFamily="2" charset="-79"/>
                        </a:rPr>
                        <a:t>Fathers day</a:t>
                      </a:r>
                    </a:p>
                    <a:p>
                      <a:pPr algn="ctr"/>
                      <a:r>
                        <a:rPr lang="en-US" sz="1050" baseline="0" dirty="0">
                          <a:solidFill>
                            <a:schemeClr val="tx1"/>
                          </a:solidFill>
                          <a:latin typeface="+mn-lt"/>
                          <a:cs typeface="Amatic SC" panose="00000500000000000000" pitchFamily="2" charset="-79"/>
                        </a:rPr>
                        <a:t>Signs of summer walk</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50" dirty="0">
                          <a:solidFill>
                            <a:schemeClr val="tx1"/>
                          </a:solidFill>
                          <a:latin typeface="+mn-lt"/>
                          <a:cs typeface="Amatic SC" panose="00000500000000000000" pitchFamily="2" charset="-79"/>
                        </a:rPr>
                        <a:t>Teddy bears picnic</a:t>
                      </a:r>
                    </a:p>
                    <a:p>
                      <a:pPr algn="ctr"/>
                      <a:r>
                        <a:rPr lang="en-GB" sz="1050" dirty="0">
                          <a:solidFill>
                            <a:schemeClr val="tx1"/>
                          </a:solidFill>
                          <a:latin typeface="+mn-lt"/>
                          <a:cs typeface="Amatic SC" panose="00000500000000000000" pitchFamily="2" charset="-79"/>
                        </a:rPr>
                        <a:t>Beach day</a:t>
                      </a:r>
                    </a:p>
                    <a:p>
                      <a:pPr algn="ctr"/>
                      <a:r>
                        <a:rPr lang="en-GB" sz="1050" dirty="0">
                          <a:solidFill>
                            <a:schemeClr val="tx1"/>
                          </a:solidFill>
                          <a:latin typeface="+mn-lt"/>
                          <a:cs typeface="Amatic SC" panose="00000500000000000000" pitchFamily="2" charset="-79"/>
                        </a:rPr>
                        <a:t>Making</a:t>
                      </a:r>
                      <a:r>
                        <a:rPr lang="en-GB" sz="1050" baseline="0" dirty="0">
                          <a:solidFill>
                            <a:schemeClr val="tx1"/>
                          </a:solidFill>
                          <a:latin typeface="+mn-lt"/>
                          <a:cs typeface="Amatic SC" panose="00000500000000000000" pitchFamily="2" charset="-79"/>
                        </a:rPr>
                        <a:t> </a:t>
                      </a:r>
                      <a:r>
                        <a:rPr lang="en-GB" sz="1050" baseline="0" dirty="0" err="1">
                          <a:solidFill>
                            <a:schemeClr val="tx1"/>
                          </a:solidFill>
                          <a:latin typeface="+mn-lt"/>
                          <a:cs typeface="Amatic SC" panose="00000500000000000000" pitchFamily="2" charset="-79"/>
                        </a:rPr>
                        <a:t>smores</a:t>
                      </a:r>
                      <a:r>
                        <a:rPr lang="en-GB" sz="1050" baseline="0" dirty="0">
                          <a:solidFill>
                            <a:schemeClr val="tx1"/>
                          </a:solidFill>
                          <a:latin typeface="+mn-lt"/>
                          <a:cs typeface="Amatic SC" panose="00000500000000000000" pitchFamily="2" charset="-79"/>
                        </a:rPr>
                        <a:t> at forest school-parent forest school afternoon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46860" y="581002"/>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95584">
            <a:off x="3409807" y="288442"/>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562501">
            <a:off x="5276303" y="565292"/>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755735">
            <a:off x="6869874" y="545577"/>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946721">
            <a:off x="8486760" y="500015"/>
            <a:ext cx="582151"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931948">
            <a:off x="10001380" y="212009"/>
            <a:ext cx="816746" cy="816746"/>
          </a:xfrm>
          <a:prstGeom prst="rect">
            <a:avLst/>
          </a:prstGeom>
        </p:spPr>
      </p:pic>
      <p:pic>
        <p:nvPicPr>
          <p:cNvPr id="11" name="Picture 10"/>
          <p:cNvPicPr/>
          <p:nvPr/>
        </p:nvPicPr>
        <p:blipFill rotWithShape="1">
          <a:blip r:embed="rId9"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1068654" y="-41740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91923455"/>
              </p:ext>
            </p:extLst>
          </p:nvPr>
        </p:nvGraphicFramePr>
        <p:xfrm>
          <a:off x="585929" y="955558"/>
          <a:ext cx="11239753" cy="5893372"/>
        </p:xfrm>
        <a:graphic>
          <a:graphicData uri="http://schemas.openxmlformats.org/drawingml/2006/table">
            <a:tbl>
              <a:tblPr firstRow="1" bandRow="1">
                <a:tableStyleId>{5C22544A-7EE6-4342-B048-85BDC9FD1C3A}</a:tableStyleId>
              </a:tblPr>
              <a:tblGrid>
                <a:gridCol w="1605679">
                  <a:extLst>
                    <a:ext uri="{9D8B030D-6E8A-4147-A177-3AD203B41FA5}">
                      <a16:colId xmlns:a16="http://schemas.microsoft.com/office/drawing/2014/main" val="385991600"/>
                    </a:ext>
                  </a:extLst>
                </a:gridCol>
                <a:gridCol w="1605679">
                  <a:extLst>
                    <a:ext uri="{9D8B030D-6E8A-4147-A177-3AD203B41FA5}">
                      <a16:colId xmlns:a16="http://schemas.microsoft.com/office/drawing/2014/main" val="2865123548"/>
                    </a:ext>
                  </a:extLst>
                </a:gridCol>
                <a:gridCol w="1605679">
                  <a:extLst>
                    <a:ext uri="{9D8B030D-6E8A-4147-A177-3AD203B41FA5}">
                      <a16:colId xmlns:a16="http://schemas.microsoft.com/office/drawing/2014/main" val="872926247"/>
                    </a:ext>
                  </a:extLst>
                </a:gridCol>
                <a:gridCol w="1605679">
                  <a:extLst>
                    <a:ext uri="{9D8B030D-6E8A-4147-A177-3AD203B41FA5}">
                      <a16:colId xmlns:a16="http://schemas.microsoft.com/office/drawing/2014/main" val="1315738151"/>
                    </a:ext>
                  </a:extLst>
                </a:gridCol>
                <a:gridCol w="1605679">
                  <a:extLst>
                    <a:ext uri="{9D8B030D-6E8A-4147-A177-3AD203B41FA5}">
                      <a16:colId xmlns:a16="http://schemas.microsoft.com/office/drawing/2014/main" val="2709165749"/>
                    </a:ext>
                  </a:extLst>
                </a:gridCol>
                <a:gridCol w="1605679">
                  <a:extLst>
                    <a:ext uri="{9D8B030D-6E8A-4147-A177-3AD203B41FA5}">
                      <a16:colId xmlns:a16="http://schemas.microsoft.com/office/drawing/2014/main" val="2335150482"/>
                    </a:ext>
                  </a:extLst>
                </a:gridCol>
                <a:gridCol w="1605679">
                  <a:extLst>
                    <a:ext uri="{9D8B030D-6E8A-4147-A177-3AD203B41FA5}">
                      <a16:colId xmlns:a16="http://schemas.microsoft.com/office/drawing/2014/main" val="4046203905"/>
                    </a:ext>
                  </a:extLst>
                </a:gridCol>
              </a:tblGrid>
              <a:tr h="532301">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06972">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Autumn /Harvest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Polar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Spring</a:t>
                      </a:r>
                      <a:r>
                        <a:rPr lang="en-US" sz="2000" baseline="0" dirty="0">
                          <a:latin typeface="Amatic SC" panose="00000500000000000000" pitchFamily="2" charset="-79"/>
                          <a:cs typeface="Amatic SC" panose="00000500000000000000" pitchFamily="2" charset="-79"/>
                        </a:rPr>
                        <a:t>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Fairytales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Life</a:t>
                      </a:r>
                      <a:r>
                        <a:rPr lang="en-US" sz="2000" baseline="0" dirty="0">
                          <a:latin typeface="Amatic SC" panose="00000500000000000000" pitchFamily="2" charset="-79"/>
                          <a:cs typeface="Amatic SC" panose="00000500000000000000" pitchFamily="2" charset="-79"/>
                        </a:rPr>
                        <a:t> cycles/seaside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498685">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3011865">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a:r>
                      <a:r>
                        <a:rPr lang="en-US" sz="1200" b="0" i="1" kern="1200" dirty="0">
                          <a:solidFill>
                            <a:schemeClr val="dk1"/>
                          </a:solidFill>
                          <a:effectLst/>
                          <a:latin typeface="+mn-lt"/>
                          <a:ea typeface="+mn-ea"/>
                          <a:cs typeface="+mn-cs"/>
                        </a:rPr>
                        <a:t>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mn-lt"/>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mn-lt"/>
                          <a:ea typeface="+mn-ea"/>
                          <a:cs typeface="+mn-cs"/>
                        </a:rPr>
                        <a:t>’. EYFS Team</a:t>
                      </a: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6" name="TextBox 5">
            <a:extLst>
              <a:ext uri="{FF2B5EF4-FFF2-40B4-BE49-F238E27FC236}">
                <a16:creationId xmlns:a16="http://schemas.microsoft.com/office/drawing/2014/main" id="{D6796E57-4BE4-4760-9518-06087CD670E2}"/>
              </a:ext>
            </a:extLst>
          </p:cNvPr>
          <p:cNvSpPr txBox="1"/>
          <p:nvPr/>
        </p:nvSpPr>
        <p:spPr>
          <a:xfrm>
            <a:off x="1109291" y="6477811"/>
            <a:ext cx="12192000" cy="307777"/>
          </a:xfrm>
          <a:prstGeom prst="rect">
            <a:avLst/>
          </a:prstGeom>
          <a:noFill/>
        </p:spPr>
        <p:txBody>
          <a:bodyPr wrap="square">
            <a:spAutoFit/>
          </a:bodyPr>
          <a:lstStyle/>
          <a:p>
            <a:r>
              <a:rPr lang="en-US" sz="1400" i="1" dirty="0">
                <a:solidFill>
                  <a:schemeClr val="bg1">
                    <a:lumMod val="50000"/>
                  </a:schemeClr>
                </a:solidFill>
              </a:rPr>
              <a:t>The ultimate purpose of education, for adults and children, is to help them cultivate love, which is both an aesthetic and rational experience.</a:t>
            </a:r>
            <a:endParaRPr lang="en-GB" sz="1400" i="1" dirty="0">
              <a:solidFill>
                <a:schemeClr val="bg1">
                  <a:lumMod val="50000"/>
                </a:schemeClr>
              </a:solidFill>
            </a:endParaRPr>
          </a:p>
        </p:txBody>
      </p:sp>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pic>
        <p:nvPicPr>
          <p:cNvPr id="9" name="Picture 8"/>
          <p:cNvPicPr/>
          <p:nvPr/>
        </p:nvPicPr>
        <p:blipFill rotWithShape="1">
          <a:blip r:embed="rId2" cstate="hqprint">
            <a:extLst>
              <a:ext uri="{28A0092B-C50C-407E-A947-70E740481C1C}">
                <a14:useLocalDpi xmlns:a14="http://schemas.microsoft.com/office/drawing/2010/main" val="0"/>
              </a:ext>
            </a:extLst>
          </a:blip>
          <a:srcRect l="27765" t="146075" r="48179" b="-132637"/>
          <a:stretch/>
        </p:blipFill>
        <p:spPr bwMode="auto">
          <a:xfrm>
            <a:off x="1588077" y="2195198"/>
            <a:ext cx="1224396" cy="1379276"/>
          </a:xfrm>
          <a:prstGeom prst="rect">
            <a:avLst/>
          </a:prstGeom>
          <a:noFill/>
          <a:ln>
            <a:noFill/>
          </a:ln>
        </p:spPr>
      </p:pic>
      <p:pic>
        <p:nvPicPr>
          <p:cNvPr id="11" name="Picture 10"/>
          <p:cNvPicPr/>
          <p:nvPr/>
        </p:nvPicPr>
        <p:blipFill rotWithShape="1">
          <a:blip r:embed="rId3" cstate="hqprint">
            <a:extLst>
              <a:ext uri="{28A0092B-C50C-407E-A947-70E740481C1C}">
                <a14:useLocalDpi xmlns:a14="http://schemas.microsoft.com/office/drawing/2010/main" val="0"/>
              </a:ext>
            </a:extLst>
          </a:blip>
          <a:srcRect l="2038" t="9369" r="77912" b="20295"/>
          <a:stretch/>
        </p:blipFill>
        <p:spPr bwMode="auto">
          <a:xfrm>
            <a:off x="642167" y="114363"/>
            <a:ext cx="1413164" cy="1427019"/>
          </a:xfrm>
          <a:prstGeom prst="rect">
            <a:avLst/>
          </a:prstGeom>
          <a:noFill/>
          <a:ln>
            <a:noFill/>
          </a:ln>
        </p:spPr>
      </p:pic>
    </p:spTree>
    <p:extLst>
      <p:ext uri="{BB962C8B-B14F-4D97-AF65-F5344CB8AC3E}">
        <p14:creationId xmlns:p14="http://schemas.microsoft.com/office/powerpoint/2010/main" val="29527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17253862"/>
              </p:ext>
            </p:extLst>
          </p:nvPr>
        </p:nvGraphicFramePr>
        <p:xfrm>
          <a:off x="171904" y="512838"/>
          <a:ext cx="11848192" cy="5257800"/>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C66FF"/>
                          </a:solidFill>
                          <a:latin typeface="Amatic SC" panose="00000500000000000000" pitchFamily="2" charset="-79"/>
                          <a:cs typeface="Amatic SC" panose="00000500000000000000" pitchFamily="2" charset="-79"/>
                        </a:rPr>
                        <a:t>Assemblies / Sharing Circles </a:t>
                      </a:r>
                    </a:p>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6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6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Analyse Nursery Assessments</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a:t>
                      </a:r>
                    </a:p>
                    <a:p>
                      <a:pPr algn="ctr"/>
                      <a:r>
                        <a:rPr lang="en-US" sz="1050" dirty="0">
                          <a:solidFill>
                            <a:schemeClr val="tx1"/>
                          </a:solidFill>
                          <a:latin typeface="+mn-lt"/>
                          <a:cs typeface="Amatic SC" panose="00000500000000000000" pitchFamily="2" charset="-79"/>
                        </a:rPr>
                        <a:t>Phonic Intervention groups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p>
                    <a:p>
                      <a:pPr algn="ctr"/>
                      <a:r>
                        <a:rPr lang="en-US" sz="1050" dirty="0">
                          <a:solidFill>
                            <a:schemeClr val="tx1"/>
                          </a:solidFill>
                          <a:latin typeface="+mn-lt"/>
                          <a:cs typeface="Amatic SC" panose="00000500000000000000" pitchFamily="2" charset="-79"/>
                        </a:rPr>
                        <a:t>Midterm Assessments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dirty="0">
                          <a:solidFill>
                            <a:schemeClr val="tx1"/>
                          </a:solidFill>
                          <a:latin typeface="+mn-lt"/>
                          <a:cs typeface="Amatic SC" panose="00000500000000000000" pitchFamily="2" charset="-79"/>
                        </a:rPr>
                        <a:t>GLD Projections for EOY</a:t>
                      </a:r>
                    </a:p>
                    <a:p>
                      <a:pPr algn="ctr"/>
                      <a:r>
                        <a:rPr lang="en-GB" sz="1050" dirty="0">
                          <a:solidFill>
                            <a:schemeClr val="tx1"/>
                          </a:solidFill>
                          <a:latin typeface="+mn-lt"/>
                          <a:cs typeface="Amatic SC" panose="00000500000000000000" pitchFamily="2" charset="-79"/>
                        </a:rPr>
                        <a:t>Cluster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dirty="0">
                          <a:solidFill>
                            <a:schemeClr val="tx1"/>
                          </a:solidFill>
                          <a:latin typeface="+mn-lt"/>
                          <a:cs typeface="Amatic SC" panose="00000500000000000000" pitchFamily="2" charset="-79"/>
                        </a:rPr>
                        <a:t>Cluster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74966">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Home visits-for nursery / Parents Evening </a:t>
                      </a:r>
                    </a:p>
                    <a:p>
                      <a:pPr algn="ctr"/>
                      <a:r>
                        <a:rPr lang="en-US" sz="1050" dirty="0">
                          <a:solidFill>
                            <a:schemeClr val="tx1"/>
                          </a:solidFill>
                          <a:latin typeface="+mn-lt"/>
                          <a:cs typeface="Amatic SC" panose="00000500000000000000" pitchFamily="2" charset="-79"/>
                        </a:rPr>
                        <a:t>Harvest Assembly </a:t>
                      </a:r>
                    </a:p>
                    <a:p>
                      <a:pPr algn="ctr"/>
                      <a:r>
                        <a:rPr lang="en-US" sz="1050" dirty="0">
                          <a:solidFill>
                            <a:schemeClr val="tx1"/>
                          </a:solidFill>
                          <a:latin typeface="+mn-lt"/>
                          <a:cs typeface="Amatic SC" panose="00000500000000000000" pitchFamily="2" charset="-79"/>
                        </a:rPr>
                        <a:t> Home / School Agreement </a:t>
                      </a:r>
                    </a:p>
                    <a:p>
                      <a:pPr algn="ctr"/>
                      <a:r>
                        <a:rPr lang="en-US" sz="1050" dirty="0">
                          <a:solidFill>
                            <a:schemeClr val="tx1"/>
                          </a:solidFill>
                          <a:latin typeface="+mn-lt"/>
                          <a:cs typeface="Amatic SC" panose="00000500000000000000" pitchFamily="2" charset="-79"/>
                        </a:rPr>
                        <a:t> Proud Clouds/wow</a:t>
                      </a:r>
                      <a:r>
                        <a:rPr lang="en-US" sz="1050" baseline="0" dirty="0">
                          <a:solidFill>
                            <a:schemeClr val="tx1"/>
                          </a:solidFill>
                          <a:latin typeface="+mn-lt"/>
                          <a:cs typeface="Amatic SC" panose="00000500000000000000" pitchFamily="2" charset="-79"/>
                        </a:rPr>
                        <a:t> sheets</a:t>
                      </a:r>
                      <a:endParaRPr lang="en-US"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Phonics workshop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Showcase</a:t>
                      </a:r>
                      <a:r>
                        <a:rPr lang="en-US" sz="1050" baseline="0" dirty="0">
                          <a:solidFill>
                            <a:schemeClr val="tx1"/>
                          </a:solidFill>
                          <a:latin typeface="+mn-lt"/>
                          <a:cs typeface="Amatic SC" panose="00000500000000000000" pitchFamily="2" charset="-79"/>
                        </a:rPr>
                        <a:t> afternoon</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Maths 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Book at Bedtime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stay and play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Writing workshop/Phonic workshop –stay and play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Forest</a:t>
                      </a:r>
                      <a:r>
                        <a:rPr lang="en-GB" sz="1050" baseline="0" dirty="0">
                          <a:solidFill>
                            <a:schemeClr val="tx1"/>
                          </a:solidFill>
                          <a:latin typeface="+mn-lt"/>
                          <a:cs typeface="Amatic SC" panose="00000500000000000000" pitchFamily="2" charset="-79"/>
                        </a:rPr>
                        <a:t> school stay and play</a:t>
                      </a:r>
                      <a:r>
                        <a:rPr lang="en-GB" sz="105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a:solidFill>
                            <a:schemeClr val="tx1"/>
                          </a:solidFill>
                          <a:latin typeface="+mn-lt"/>
                          <a:cs typeface="Amatic SC" panose="00000500000000000000" pitchFamily="2" charset="-79"/>
                        </a:rPr>
                        <a:t>Maths</a:t>
                      </a:r>
                      <a:r>
                        <a:rPr lang="en-US" sz="1050" dirty="0">
                          <a:solidFill>
                            <a:schemeClr val="tx1"/>
                          </a:solidFill>
                          <a:latin typeface="+mn-lt"/>
                          <a:cs typeface="Amatic SC" panose="00000500000000000000" pitchFamily="2" charset="-79"/>
                        </a:rPr>
                        <a:t> Morning – Look how far we have come!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Picnic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sp>
        <p:nvSpPr>
          <p:cNvPr id="7" name="TextBox 6">
            <a:extLst>
              <a:ext uri="{FF2B5EF4-FFF2-40B4-BE49-F238E27FC236}">
                <a16:creationId xmlns:a16="http://schemas.microsoft.com/office/drawing/2014/main" id="{83A7148B-508C-46A0-A43F-8114FE320137}"/>
              </a:ext>
            </a:extLst>
          </p:cNvPr>
          <p:cNvSpPr txBox="1"/>
          <p:nvPr/>
        </p:nvSpPr>
        <p:spPr>
          <a:xfrm>
            <a:off x="3849244" y="6388557"/>
            <a:ext cx="6094520" cy="307777"/>
          </a:xfrm>
          <a:prstGeom prst="rect">
            <a:avLst/>
          </a:prstGeom>
          <a:noFill/>
        </p:spPr>
        <p:txBody>
          <a:bodyPr wrap="square">
            <a:spAutoFit/>
          </a:bodyPr>
          <a:lstStyle/>
          <a:p>
            <a:r>
              <a:rPr lang="en-US" sz="1400" i="1" dirty="0">
                <a:solidFill>
                  <a:schemeClr val="bg1">
                    <a:lumMod val="50000"/>
                  </a:schemeClr>
                </a:solidFill>
                <a:effectLst/>
              </a:rPr>
              <a:t>We recognise that all children are unique and special.</a:t>
            </a:r>
            <a:endParaRPr lang="en-GB" sz="1400" i="1" dirty="0">
              <a:solidFill>
                <a:schemeClr val="bg1">
                  <a:lumMod val="50000"/>
                </a:schemeClr>
              </a:solidFill>
            </a:endParaRPr>
          </a:p>
        </p:txBody>
      </p:sp>
      <p:pic>
        <p:nvPicPr>
          <p:cNvPr id="5" name="Picture 4"/>
          <p:cNvPicPr/>
          <p:nvPr/>
        </p:nvPicPr>
        <p:blipFill rotWithShape="1">
          <a:blip r:embed="rId2"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44798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06590492"/>
              </p:ext>
            </p:extLst>
          </p:nvPr>
        </p:nvGraphicFramePr>
        <p:xfrm>
          <a:off x="197738" y="719663"/>
          <a:ext cx="11796523" cy="5501640"/>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EYFS productions, assemblies  and weekly interventions. </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2800" b="1" dirty="0">
                          <a:latin typeface="Amatic SC" panose="00000500000000000000" pitchFamily="2" charset="-79"/>
                          <a:cs typeface="Amatic SC" panose="00000500000000000000" pitchFamily="2" charset="-79"/>
                        </a:rPr>
                        <a:t>Daily story time </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a:t>
                      </a:r>
                    </a:p>
                    <a:p>
                      <a:pPr algn="ctr"/>
                      <a:r>
                        <a:rPr lang="en-US" sz="1100" dirty="0"/>
                        <a:t>Children talking about experiences that are familiar to them</a:t>
                      </a:r>
                    </a:p>
                    <a:p>
                      <a:pPr algn="ctr"/>
                      <a:r>
                        <a:rPr lang="en-US" sz="1100" b="0" dirty="0">
                          <a:solidFill>
                            <a:schemeClr val="tx1"/>
                          </a:solidFill>
                          <a:latin typeface="+mn-lt"/>
                          <a:cs typeface="Amatic SC" panose="00000500000000000000" pitchFamily="2" charset="-79"/>
                        </a:rPr>
                        <a:t>What are your passions / goals / dreams? </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 and alliteration </a:t>
                      </a:r>
                    </a:p>
                    <a:p>
                      <a:pPr algn="ctr"/>
                      <a:r>
                        <a:rPr lang="en-US" sz="1100" b="0" dirty="0">
                          <a:solidFill>
                            <a:schemeClr val="tx1"/>
                          </a:solidFill>
                          <a:latin typeface="+mn-lt"/>
                          <a:cs typeface="Amatic SC" panose="00000500000000000000" pitchFamily="2" charset="-79"/>
                        </a:rPr>
                        <a:t>Familiar Print</a:t>
                      </a:r>
                    </a:p>
                    <a:p>
                      <a:pPr algn="ctr"/>
                      <a:r>
                        <a:rPr lang="en-US" sz="1100" b="0" dirty="0">
                          <a:solidFill>
                            <a:schemeClr val="tx1"/>
                          </a:solidFill>
                          <a:latin typeface="+mn-lt"/>
                          <a:cs typeface="Amatic SC" panose="00000500000000000000" pitchFamily="2" charset="-79"/>
                        </a:rPr>
                        <a:t>Sharing facts about 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err="1">
                          <a:solidFill>
                            <a:schemeClr val="tx1"/>
                          </a:solidFill>
                          <a:latin typeface="+mn-lt"/>
                          <a:cs typeface="Amatic SC" panose="00000500000000000000" pitchFamily="2" charset="-79"/>
                        </a:rPr>
                        <a:t>Colour</a:t>
                      </a:r>
                      <a:r>
                        <a:rPr lang="en-US" sz="1100" b="0" baseline="0" dirty="0">
                          <a:solidFill>
                            <a:schemeClr val="tx1"/>
                          </a:solidFill>
                          <a:latin typeface="+mn-lt"/>
                          <a:cs typeface="Amatic SC" panose="00000500000000000000" pitchFamily="2" charset="-79"/>
                        </a:rPr>
                        <a:t> monster</a:t>
                      </a:r>
                      <a:r>
                        <a:rPr lang="en-US" sz="1100" b="0" dirty="0">
                          <a:solidFill>
                            <a:schemeClr val="tx1"/>
                          </a:solidFill>
                          <a:latin typeface="+mn-lt"/>
                          <a:cs typeface="Amatic SC" panose="00000500000000000000" pitchFamily="2" charset="-79"/>
                        </a:rPr>
                        <a:t> Shared stories </a:t>
                      </a:r>
                    </a:p>
                    <a:p>
                      <a:pPr algn="ctr"/>
                      <a:r>
                        <a:rPr lang="en-US" sz="1100" b="0" dirty="0">
                          <a:solidFill>
                            <a:schemeClr val="tx1"/>
                          </a:solidFill>
                          <a:latin typeface="+mn-lt"/>
                          <a:cs typeface="Amatic SC" panose="00000500000000000000" pitchFamily="2" charset="-79"/>
                        </a:rPr>
                        <a:t>All about me! </a:t>
                      </a:r>
                    </a:p>
                    <a:p>
                      <a:pPr algn="ctr"/>
                      <a:r>
                        <a:rPr lang="en-US" sz="1100" dirty="0"/>
                        <a:t>Model talk routines through the day. For example, arriving in school: “Good morning, how are you?”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latin typeface="+mn-lt"/>
                          <a:cs typeface="Amatic SC" panose="00000500000000000000" pitchFamily="2" charset="-79"/>
                        </a:rPr>
                        <a:t>Tell me a story - retelling stories-through key worker</a:t>
                      </a:r>
                      <a:r>
                        <a:rPr lang="en-US" sz="1100" b="0" baseline="0" dirty="0">
                          <a:solidFill>
                            <a:schemeClr val="tx1"/>
                          </a:solidFill>
                          <a:latin typeface="+mn-lt"/>
                          <a:cs typeface="Amatic SC" panose="00000500000000000000" pitchFamily="2" charset="-79"/>
                        </a:rPr>
                        <a:t> time</a:t>
                      </a:r>
                      <a:endParaRPr lang="en-US" sz="1100" b="0" dirty="0">
                        <a:solidFill>
                          <a:schemeClr val="tx1"/>
                        </a:solidFill>
                        <a:latin typeface="+mn-lt"/>
                        <a:cs typeface="Amatic SC" panose="00000500000000000000" pitchFamily="2" charset="-79"/>
                      </a:endParaRP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Introduce</a:t>
                      </a:r>
                      <a:r>
                        <a:rPr lang="en-US" sz="1100" b="0" baseline="0" dirty="0">
                          <a:solidFill>
                            <a:schemeClr val="tx1"/>
                          </a:solidFill>
                          <a:latin typeface="+mn-lt"/>
                          <a:cs typeface="Amatic SC" panose="00000500000000000000" pitchFamily="2" charset="-79"/>
                        </a:rPr>
                        <a:t> wow word wall</a:t>
                      </a:r>
                      <a:endParaRPr lang="en-US" sz="1100" b="0" dirty="0">
                        <a:solidFill>
                          <a:schemeClr val="tx1"/>
                        </a:solidFill>
                        <a:latin typeface="+mn-lt"/>
                        <a:cs typeface="Amatic SC" panose="00000500000000000000" pitchFamily="2" charset="-79"/>
                      </a:endParaRP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t>Understand how to listen carefully and why listening is important.</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a:solidFill>
                            <a:schemeClr val="tx1"/>
                          </a:solidFill>
                          <a:latin typeface="+mn-lt"/>
                          <a:cs typeface="Amatic SC" panose="00000500000000000000" pitchFamily="2" charset="-79"/>
                        </a:rPr>
                        <a:t>Discovering Passions</a:t>
                      </a:r>
                    </a:p>
                    <a:p>
                      <a:pPr algn="ctr"/>
                      <a:r>
                        <a:rPr lang="en-US" sz="1100" b="0" dirty="0">
                          <a:solidFill>
                            <a:schemeClr val="tx1"/>
                          </a:solidFill>
                          <a:latin typeface="+mn-lt"/>
                          <a:cs typeface="Amatic SC" panose="00000500000000000000" pitchFamily="2" charset="-79"/>
                        </a:rPr>
                        <a:t>Retell a story with story language </a:t>
                      </a:r>
                    </a:p>
                    <a:p>
                      <a:pPr algn="ctr"/>
                      <a:r>
                        <a:rPr lang="en-US" sz="1100" b="0" dirty="0">
                          <a:solidFill>
                            <a:schemeClr val="tx1"/>
                          </a:solidFill>
                          <a:latin typeface="+mn-lt"/>
                          <a:cs typeface="Amatic SC" panose="00000500000000000000" pitchFamily="2" charset="-79"/>
                        </a:rPr>
                        <a:t>Story invention – talk it!-key worker time</a:t>
                      </a:r>
                    </a:p>
                    <a:p>
                      <a:pPr algn="ctr"/>
                      <a:r>
                        <a:rPr lang="en-US" sz="1100" dirty="0"/>
                        <a:t>Ask questions to find out more and to check they understand what has been said to them. </a:t>
                      </a:r>
                    </a:p>
                    <a:p>
                      <a:pPr algn="ctr"/>
                      <a:r>
                        <a:rPr lang="en-US" sz="1100" dirty="0"/>
                        <a:t>Describe events in some detail. </a:t>
                      </a:r>
                      <a:r>
                        <a:rPr lang="en-US" sz="1100" b="0" dirty="0">
                          <a:solidFill>
                            <a:schemeClr val="tx1"/>
                          </a:solidFill>
                          <a:latin typeface="+mn-lt"/>
                          <a:cs typeface="Amatic SC" panose="00000500000000000000" pitchFamily="2" charset="-79"/>
                        </a:rPr>
                        <a:t>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Describe events in detail – time connectives-share news from their holidays</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–key worker time</a:t>
                      </a:r>
                    </a:p>
                    <a:p>
                      <a:pPr algn="ctr"/>
                      <a:r>
                        <a:rPr lang="en-US" sz="1100" b="0" dirty="0">
                          <a:solidFill>
                            <a:schemeClr val="tx1"/>
                          </a:solidFill>
                          <a:latin typeface="+mn-lt"/>
                          <a:cs typeface="Amatic SC" panose="00000500000000000000" pitchFamily="2" charset="-79"/>
                        </a:rPr>
                        <a:t>Sustained focus when listening to a story </a:t>
                      </a:r>
                    </a:p>
                    <a:p>
                      <a:pPr algn="ctr"/>
                      <a:r>
                        <a:rPr lang="en-US" sz="1100" b="0" dirty="0">
                          <a:solidFill>
                            <a:schemeClr val="tx1"/>
                          </a:solidFill>
                          <a:latin typeface="+mn-lt"/>
                          <a:cs typeface="Amatic SC" panose="00000500000000000000" pitchFamily="2" charset="-79"/>
                        </a:rPr>
                        <a:t>Make predictions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Re-read some books so children learn the language necessary to talk about what is happening in each illustration and relate it to their own lives</a:t>
                      </a:r>
                    </a:p>
                    <a:p>
                      <a:pPr algn="ctr"/>
                      <a:r>
                        <a:rPr lang="en-US" sz="1100" b="0" dirty="0">
                          <a:solidFill>
                            <a:schemeClr val="tx1"/>
                          </a:solidFill>
                          <a:latin typeface="+mn-lt"/>
                          <a:cs typeface="Amatic SC" panose="00000500000000000000" pitchFamily="2" charset="-79"/>
                        </a:rPr>
                        <a:t>Make </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sng" dirty="0">
                          <a:solidFill>
                            <a:schemeClr val="bg1">
                              <a:lumMod val="50000"/>
                            </a:schemeClr>
                          </a:solidFill>
                          <a:latin typeface="+mn-lt"/>
                          <a:cs typeface="Amatic SC" panose="00000500000000000000" pitchFamily="2" charset="-79"/>
                        </a:rPr>
                        <a:t>Time to share! </a:t>
                      </a:r>
                    </a:p>
                    <a:p>
                      <a:pPr algn="ctr"/>
                      <a:r>
                        <a:rPr lang="en-US" sz="1100" b="0" dirty="0">
                          <a:solidFill>
                            <a:schemeClr val="tx1"/>
                          </a:solidFill>
                          <a:latin typeface="+mn-lt"/>
                          <a:cs typeface="Amatic SC" panose="00000500000000000000" pitchFamily="2" charset="-79"/>
                        </a:rPr>
                        <a:t>Show and tell </a:t>
                      </a:r>
                    </a:p>
                    <a:p>
                      <a:pPr algn="ctr"/>
                      <a:r>
                        <a:rPr lang="en-US" sz="1100" b="0" dirty="0">
                          <a:solidFill>
                            <a:schemeClr val="tx1"/>
                          </a:solidFill>
                          <a:latin typeface="+mn-lt"/>
                          <a:cs typeface="Amatic SC" panose="00000500000000000000" pitchFamily="2" charset="-79"/>
                        </a:rPr>
                        <a:t>Weekend news </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5" name="TextBox 4">
            <a:extLst>
              <a:ext uri="{FF2B5EF4-FFF2-40B4-BE49-F238E27FC236}">
                <a16:creationId xmlns:a16="http://schemas.microsoft.com/office/drawing/2014/main" id="{3F4194DF-97B0-47DB-92D5-D5D6E1C9E41A}"/>
              </a:ext>
            </a:extLst>
          </p:cNvPr>
          <p:cNvSpPr txBox="1"/>
          <p:nvPr/>
        </p:nvSpPr>
        <p:spPr>
          <a:xfrm>
            <a:off x="1361907" y="6506800"/>
            <a:ext cx="12473126" cy="307777"/>
          </a:xfrm>
          <a:prstGeom prst="rect">
            <a:avLst/>
          </a:prstGeom>
          <a:noFill/>
        </p:spPr>
        <p:txBody>
          <a:bodyPr wrap="square">
            <a:spAutoFit/>
          </a:bodyPr>
          <a:lstStyle/>
          <a:p>
            <a:r>
              <a:rPr lang="en-US" sz="1400" i="1" dirty="0">
                <a:solidFill>
                  <a:schemeClr val="bg1">
                    <a:lumMod val="50000"/>
                  </a:schemeClr>
                </a:solidFill>
              </a:rPr>
              <a:t>We understand that children will make progress at different times.  There is no right time… they will progress when they are ready.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6731" y="0"/>
            <a:ext cx="848557" cy="848557"/>
          </a:xfrm>
          <a:prstGeom prst="rect">
            <a:avLst/>
          </a:prstGeom>
        </p:spPr>
      </p:pic>
      <p:pic>
        <p:nvPicPr>
          <p:cNvPr id="6" name="Picture 5"/>
          <p:cNvPicPr/>
          <p:nvPr/>
        </p:nvPicPr>
        <p:blipFill rotWithShape="1">
          <a:blip r:embed="rId4"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41930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549108868"/>
              </p:ext>
            </p:extLst>
          </p:nvPr>
        </p:nvGraphicFramePr>
        <p:xfrm>
          <a:off x="187378" y="467118"/>
          <a:ext cx="11922031" cy="6004560"/>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r>
                        <a:rPr lang="en-US" sz="1800" b="1" dirty="0">
                          <a:solidFill>
                            <a:srgbClr val="CC66FF"/>
                          </a:solidFill>
                          <a:latin typeface="Amatic SC" panose="00000500000000000000" pitchFamily="2" charset="-79"/>
                          <a:cs typeface="Amatic SC" panose="00000500000000000000" pitchFamily="2" charset="-79"/>
                        </a:rPr>
                        <a:t>Link to Behaviour for Learning  </a:t>
                      </a: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p>
                    <a:p>
                      <a:pPr algn="ctr"/>
                      <a:r>
                        <a:rPr lang="en-US" sz="900" b="0" dirty="0">
                          <a:solidFill>
                            <a:schemeClr val="tx1"/>
                          </a:solidFill>
                          <a:latin typeface="+mn-lt"/>
                          <a:cs typeface="Amatic SC" panose="00000500000000000000" pitchFamily="2" charset="-79"/>
                        </a:rPr>
                        <a:t>Support</a:t>
                      </a:r>
                      <a:r>
                        <a:rPr lang="en-US" sz="900" b="0" baseline="0" dirty="0">
                          <a:solidFill>
                            <a:schemeClr val="tx1"/>
                          </a:solidFill>
                          <a:latin typeface="+mn-lt"/>
                          <a:cs typeface="Amatic SC" panose="00000500000000000000" pitchFamily="2" charset="-79"/>
                        </a:rPr>
                        <a:t> children at tidy uptime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p>
                    <a:p>
                      <a:pPr algn="ctr"/>
                      <a:r>
                        <a:rPr lang="en-US" sz="900" b="0" dirty="0">
                          <a:solidFill>
                            <a:schemeClr val="tx1"/>
                          </a:solidFill>
                          <a:latin typeface="+mn-lt"/>
                          <a:cs typeface="Amatic SC" panose="00000500000000000000" pitchFamily="2" charset="-79"/>
                        </a:rPr>
                        <a:t>Support children in accepting</a:t>
                      </a:r>
                      <a:r>
                        <a:rPr lang="en-US" sz="900" b="0" baseline="0" dirty="0">
                          <a:solidFill>
                            <a:schemeClr val="tx1"/>
                          </a:solidFill>
                          <a:latin typeface="+mn-lt"/>
                          <a:cs typeface="Amatic SC" panose="00000500000000000000" pitchFamily="2" charset="-79"/>
                        </a:rPr>
                        <a:t> not everyone has the same ideas/beliefs and that is ok.</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a:t>
                      </a:r>
                      <a:r>
                        <a:rPr lang="en-US" sz="900" b="0" dirty="0">
                          <a:solidFill>
                            <a:schemeClr val="tx1"/>
                          </a:solidFill>
                          <a:latin typeface="+mn-lt"/>
                          <a:cs typeface="Amatic SC" panose="00000500000000000000" pitchFamily="2" charset="-79"/>
                        </a:rPr>
                        <a: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pets </a:t>
                      </a:r>
                    </a:p>
                    <a:p>
                      <a:pPr algn="ctr"/>
                      <a:r>
                        <a:rPr lang="en-US" sz="900" b="0" dirty="0">
                          <a:solidFill>
                            <a:schemeClr val="tx1"/>
                          </a:solidFill>
                          <a:latin typeface="+mn-lt"/>
                          <a:cs typeface="Amatic SC" panose="00000500000000000000" pitchFamily="2" charset="-79"/>
                        </a:rPr>
                        <a:t>Looking After our Planet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behaviour.</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9" name="Picture 8">
            <a:extLst>
              <a:ext uri="{FF2B5EF4-FFF2-40B4-BE49-F238E27FC236}">
                <a16:creationId xmlns:a16="http://schemas.microsoft.com/office/drawing/2014/main" id="{22D24B6A-CE47-4BC3-8F43-9D9AE229342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71815" y="5037991"/>
            <a:ext cx="3932807" cy="3932807"/>
          </a:xfrm>
          <a:prstGeom prst="rect">
            <a:avLst/>
          </a:prstGeom>
        </p:spPr>
      </p:pic>
      <p:sp>
        <p:nvSpPr>
          <p:cNvPr id="7" name="TextBox 6">
            <a:extLst>
              <a:ext uri="{FF2B5EF4-FFF2-40B4-BE49-F238E27FC236}">
                <a16:creationId xmlns:a16="http://schemas.microsoft.com/office/drawing/2014/main" id="{07040BD5-019E-4D00-8E26-D63E6F2575FD}"/>
              </a:ext>
            </a:extLst>
          </p:cNvPr>
          <p:cNvSpPr txBox="1"/>
          <p:nvPr/>
        </p:nvSpPr>
        <p:spPr>
          <a:xfrm>
            <a:off x="7049386" y="62105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55112" y="49995"/>
            <a:ext cx="417124" cy="417124"/>
          </a:xfrm>
          <a:prstGeom prst="rect">
            <a:avLst/>
          </a:prstGeom>
        </p:spPr>
      </p:pic>
      <p:pic>
        <p:nvPicPr>
          <p:cNvPr id="8" name="Picture 7"/>
          <p:cNvPicPr/>
          <p:nvPr/>
        </p:nvPicPr>
        <p:blipFill rotWithShape="1">
          <a:blip r:embed="rId5"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144081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824747719"/>
              </p:ext>
            </p:extLst>
          </p:nvPr>
        </p:nvGraphicFramePr>
        <p:xfrm>
          <a:off x="472644" y="500600"/>
          <a:ext cx="11459371" cy="6213650"/>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rgbClr val="CC66FF"/>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C66FF"/>
                          </a:solidFill>
                          <a:latin typeface="Amatic SC" panose="00000500000000000000" pitchFamily="2" charset="-79"/>
                          <a:cs typeface="Amatic SC" panose="00000500000000000000" pitchFamily="2" charset="-79"/>
                        </a:rPr>
                        <a:t>Weekly Yoga Lesson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 disco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Dough disco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p>
                      <a:pPr algn="ctr"/>
                      <a:r>
                        <a:rPr lang="en-US" sz="800" dirty="0">
                          <a:solidFill>
                            <a:schemeClr val="tx1"/>
                          </a:solidFill>
                        </a:rPr>
                        <a:t>More Ideas here: </a:t>
                      </a:r>
                    </a:p>
                    <a:p>
                      <a:pPr algn="ctr"/>
                      <a:r>
                        <a:rPr lang="en-US" sz="800" dirty="0">
                          <a:solidFill>
                            <a:schemeClr val="tx1"/>
                          </a:solidFill>
                          <a:hlinkClick r:id="rId2"/>
                        </a:rPr>
                        <a:t>https://mrsunderwood.co.uk/product/50-fine-motor-activity-ideas/</a:t>
                      </a:r>
                      <a:r>
                        <a:rPr lang="en-US" sz="8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cross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Digging</a:t>
                      </a:r>
                      <a:r>
                        <a:rPr lang="en-US" sz="800" baseline="0" dirty="0">
                          <a:solidFill>
                            <a:schemeClr val="tx1"/>
                          </a:solidFill>
                          <a:latin typeface="+mn-lt"/>
                          <a:cs typeface="Amatic SC" panose="00000500000000000000" pitchFamily="2" charset="-79"/>
                        </a:rPr>
                        <a:t> in mud, stirring with large spoons , sweeping leaves. Painting on large scale.</a:t>
                      </a: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a:solidFill>
                            <a:schemeClr val="tx1"/>
                          </a:solidFill>
                          <a:latin typeface="+mn-lt"/>
                          <a:cs typeface="Amatic SC" panose="00000500000000000000" pitchFamily="2" charset="-79"/>
                        </a:rPr>
                        <a:t>Changing for PE / </a:t>
                      </a:r>
                      <a:r>
                        <a:rPr lang="en-US" sz="800" dirty="0"/>
                        <a:t>Help individual children to develop good personal hygiene. 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Skipping ropes in outside 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Two-wheeled balance bikes and pedal bikes without </a:t>
                      </a:r>
                      <a:r>
                        <a:rPr lang="en-US" sz="800" dirty="0" err="1"/>
                        <a:t>stabilisers</a:t>
                      </a:r>
                      <a:r>
                        <a:rPr lang="en-US" sz="800" dirty="0"/>
                        <a:t>, skateboards, wheelbarrows, prams and carts are all good options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20’:</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469354" y="79158"/>
            <a:ext cx="557093" cy="557093"/>
          </a:xfrm>
          <a:prstGeom prst="rect">
            <a:avLst/>
          </a:prstGeom>
        </p:spPr>
      </p:pic>
      <p:pic>
        <p:nvPicPr>
          <p:cNvPr id="6" name="Picture 5"/>
          <p:cNvPicPr/>
          <p:nvPr/>
        </p:nvPicPr>
        <p:blipFill rotWithShape="1">
          <a:blip r:embed="rId5"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54096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37030478"/>
              </p:ext>
            </p:extLst>
          </p:nvPr>
        </p:nvGraphicFramePr>
        <p:xfrm>
          <a:off x="385894" y="719664"/>
          <a:ext cx="11459364" cy="606763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r>
                        <a:rPr lang="en-US" sz="800" b="0" dirty="0">
                          <a:latin typeface="+mn-lt"/>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a:t>
                      </a:r>
                      <a:r>
                        <a:rPr lang="en-US" sz="800" b="0" i="0" kern="1200" baseline="0" dirty="0">
                          <a:solidFill>
                            <a:schemeClr val="dk1"/>
                          </a:solidFill>
                          <a:effectLst/>
                          <a:latin typeface="+mn-lt"/>
                          <a:ea typeface="+mn-ea"/>
                          <a:cs typeface="+mn-cs"/>
                        </a:rPr>
                        <a:t> all be following the Little </a:t>
                      </a:r>
                      <a:r>
                        <a:rPr lang="en-US" sz="800" b="0" i="0" kern="1200" baseline="0" dirty="0" err="1">
                          <a:solidFill>
                            <a:schemeClr val="dk1"/>
                          </a:solidFill>
                          <a:effectLst/>
                          <a:latin typeface="+mn-lt"/>
                          <a:ea typeface="+mn-ea"/>
                          <a:cs typeface="+mn-cs"/>
                        </a:rPr>
                        <a:t>Wandle</a:t>
                      </a:r>
                      <a:r>
                        <a:rPr lang="en-US" sz="800" b="0" i="0" kern="1200" baseline="0" dirty="0">
                          <a:solidFill>
                            <a:schemeClr val="dk1"/>
                          </a:solidFill>
                          <a:effectLst/>
                          <a:latin typeface="+mn-lt"/>
                          <a:ea typeface="+mn-ea"/>
                          <a:cs typeface="+mn-cs"/>
                        </a:rPr>
                        <a:t> Phonic scheme. This includes catch up/intervention groups</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a:t>
                      </a:r>
                      <a:r>
                        <a:rPr lang="en-US" sz="800" dirty="0" err="1">
                          <a:solidFill>
                            <a:schemeClr val="tx1"/>
                          </a:solidFill>
                        </a:rPr>
                        <a:t>Recognising</a:t>
                      </a:r>
                      <a:r>
                        <a:rPr lang="en-US" sz="800" dirty="0">
                          <a:solidFill>
                            <a:schemeClr val="tx1"/>
                          </a:solidFill>
                        </a:rPr>
                        <a:t> own name</a:t>
                      </a:r>
                    </a:p>
                    <a:p>
                      <a:pPr algn="ctr"/>
                      <a:r>
                        <a:rPr lang="en-US" sz="800" dirty="0" err="1">
                          <a:solidFill>
                            <a:schemeClr val="tx1"/>
                          </a:solidFill>
                        </a:rPr>
                        <a:t>Recognising</a:t>
                      </a:r>
                      <a:r>
                        <a:rPr lang="en-US" sz="800" dirty="0">
                          <a:solidFill>
                            <a:schemeClr val="tx1"/>
                          </a:solidFill>
                        </a:rPr>
                        <a:t> initial sounds. Name writing activities. </a:t>
                      </a:r>
                      <a:r>
                        <a:rPr lang="en-US" sz="800" dirty="0"/>
                        <a:t>Engage in extended conversations about stories, learning new vocabulary.</a:t>
                      </a:r>
                    </a:p>
                    <a:p>
                      <a:pPr algn="ctr"/>
                      <a:r>
                        <a:rPr lang="en-US" sz="800" dirty="0">
                          <a:solidFill>
                            <a:schemeClr val="tx1"/>
                          </a:solidFill>
                          <a:latin typeface="+mn-lt"/>
                          <a:cs typeface="Amatic SC" panose="00000500000000000000" pitchFamily="2" charset="-79"/>
                        </a:rPr>
                        <a:t>Make</a:t>
                      </a:r>
                      <a:r>
                        <a:rPr lang="en-US" sz="800" baseline="0" dirty="0">
                          <a:solidFill>
                            <a:schemeClr val="tx1"/>
                          </a:solidFill>
                          <a:latin typeface="+mn-lt"/>
                          <a:cs typeface="Amatic SC" panose="00000500000000000000" pitchFamily="2" charset="-79"/>
                        </a:rPr>
                        <a:t> mini </a:t>
                      </a:r>
                      <a:r>
                        <a:rPr lang="en-US" sz="800" baseline="0" dirty="0" err="1">
                          <a:solidFill>
                            <a:schemeClr val="tx1"/>
                          </a:solidFill>
                          <a:latin typeface="+mn-lt"/>
                          <a:cs typeface="Amatic SC" panose="00000500000000000000" pitchFamily="2" charset="-79"/>
                        </a:rPr>
                        <a:t>me’s</a:t>
                      </a:r>
                      <a:r>
                        <a:rPr lang="en-US" sz="800" baseline="0" dirty="0">
                          <a:solidFill>
                            <a:schemeClr val="tx1"/>
                          </a:solidFill>
                          <a:latin typeface="+mn-lt"/>
                          <a:cs typeface="Amatic SC" panose="00000500000000000000" pitchFamily="2" charset="-79"/>
                        </a:rPr>
                        <a:t> to encourage children to make up their own stories.</a:t>
                      </a:r>
                    </a:p>
                    <a:p>
                      <a:pPr algn="ctr"/>
                      <a:r>
                        <a:rPr lang="en-US" sz="800" baseline="0" dirty="0">
                          <a:solidFill>
                            <a:schemeClr val="tx1"/>
                          </a:solidFill>
                          <a:latin typeface="+mn-lt"/>
                          <a:cs typeface="Amatic SC" panose="00000500000000000000" pitchFamily="2" charset="-79"/>
                        </a:rPr>
                        <a:t>Start online readers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Write initial,</a:t>
                      </a:r>
                      <a:r>
                        <a:rPr lang="en-US" sz="800" baseline="0" dirty="0"/>
                        <a:t> middle and final sound of a </a:t>
                      </a:r>
                      <a:r>
                        <a:rPr lang="en-US" sz="800" baseline="0" dirty="0" err="1"/>
                        <a:t>cvc</a:t>
                      </a:r>
                      <a:r>
                        <a:rPr lang="en-US" sz="800" baseline="0" dirty="0"/>
                        <a:t> word.</a:t>
                      </a:r>
                      <a:endParaRPr lang="en-US" sz="800" dirty="0"/>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800" dirty="0">
                          <a:solidFill>
                            <a:schemeClr val="tx1"/>
                          </a:solidFill>
                        </a:rPr>
                        <a:t>Making up stories with themselves as the main character –</a:t>
                      </a:r>
                    </a:p>
                    <a:p>
                      <a:pPr algn="ctr">
                        <a:lnSpc>
                          <a:spcPct val="107000"/>
                        </a:lnSpc>
                        <a:spcAft>
                          <a:spcPts val="800"/>
                        </a:spcAft>
                      </a:pPr>
                      <a:r>
                        <a:rPr lang="en-US" sz="800" dirty="0">
                          <a:solidFill>
                            <a:schemeClr val="tx1"/>
                          </a:solidFill>
                        </a:rPr>
                        <a:t>Encourage children to record stories through picture drawing/mark making for LAs.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matched to</a:t>
                      </a:r>
                      <a:r>
                        <a:rPr lang="en-US" sz="800" baseline="0" dirty="0"/>
                        <a:t> Little </a:t>
                      </a:r>
                      <a:r>
                        <a:rPr lang="en-US" sz="800" baseline="0" dirty="0" err="1"/>
                        <a:t>wandle</a:t>
                      </a:r>
                      <a:r>
                        <a:rPr lang="en-US" sz="800" dirty="0"/>
                        <a:t>. Make the books available for children to share at school and at home.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rPr>
                        <a:t>Information leaflets about animals /plants/growing</a:t>
                      </a:r>
                      <a:r>
                        <a:rPr lang="en-US" sz="800" baseline="0" dirty="0">
                          <a:solidFill>
                            <a:schemeClr val="tx1"/>
                          </a:solidFill>
                        </a:rPr>
                        <a:t> /seasons</a:t>
                      </a:r>
                      <a:r>
                        <a:rPr lang="en-US" sz="800" dirty="0">
                          <a:solidFill>
                            <a:schemeClr val="tx1"/>
                          </a:solidFill>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solidFill>
                            <a:schemeClr val="tx1"/>
                          </a:solidFill>
                        </a:rPr>
                        <a:t>Timeline of how plants grow.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t>Retell a story  using story language with actions and / or picture prompts as part of a group - Use story language when acting out a narrative. Rhyming words.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Parents reading stories </a:t>
                      </a: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Follow Little </a:t>
                      </a:r>
                      <a:r>
                        <a:rPr lang="en-GB" sz="800" b="1" kern="1200" dirty="0" err="1">
                          <a:solidFill>
                            <a:schemeClr val="tx1"/>
                          </a:solidFill>
                          <a:effectLst/>
                          <a:latin typeface="+mn-lt"/>
                          <a:ea typeface="+mn-ea"/>
                          <a:cs typeface="Amatic SC" panose="00000500000000000000" pitchFamily="2" charset="-79"/>
                        </a:rPr>
                        <a:t>wandle</a:t>
                      </a:r>
                      <a:r>
                        <a:rPr lang="en-GB" sz="800" b="1" kern="1200" dirty="0">
                          <a:solidFill>
                            <a:schemeClr val="tx1"/>
                          </a:solidFill>
                          <a:effectLst/>
                          <a:latin typeface="+mn-lt"/>
                          <a:ea typeface="+mn-ea"/>
                          <a:cs typeface="Amatic SC" panose="00000500000000000000" pitchFamily="2" charset="-79"/>
                        </a:rPr>
                        <a:t> scheme including catch up programme</a:t>
                      </a:r>
                    </a:p>
                    <a:p>
                      <a:pPr algn="ctr"/>
                      <a:r>
                        <a:rPr lang="en-GB" sz="800" b="1" kern="1200" dirty="0">
                          <a:solidFill>
                            <a:schemeClr val="tx1"/>
                          </a:solidFill>
                          <a:effectLst/>
                          <a:latin typeface="+mn-lt"/>
                          <a:ea typeface="+mn-ea"/>
                          <a:cs typeface="Amatic SC" panose="00000500000000000000" pitchFamily="2" charset="-79"/>
                        </a:rPr>
                        <a:t>Reading: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kern="1200" dirty="0">
                          <a:solidFill>
                            <a:schemeClr val="tx1"/>
                          </a:solidFill>
                          <a:effectLst/>
                          <a:latin typeface="+mn-lt"/>
                          <a:ea typeface="+mn-ea"/>
                          <a:cs typeface="Amatic SC" panose="00000500000000000000" pitchFamily="2" charset="-79"/>
                        </a:rPr>
                        <a:t>Follow Little </a:t>
                      </a:r>
                      <a:r>
                        <a:rPr lang="en-GB" sz="800" b="1" kern="1200" dirty="0" err="1">
                          <a:solidFill>
                            <a:schemeClr val="tx1"/>
                          </a:solidFill>
                          <a:effectLst/>
                          <a:latin typeface="+mn-lt"/>
                          <a:ea typeface="+mn-ea"/>
                          <a:cs typeface="Amatic SC" panose="00000500000000000000" pitchFamily="2" charset="-79"/>
                        </a:rPr>
                        <a:t>wandle</a:t>
                      </a:r>
                      <a:r>
                        <a:rPr lang="en-GB" sz="800" b="1" kern="1200" dirty="0">
                          <a:solidFill>
                            <a:schemeClr val="tx1"/>
                          </a:solidFill>
                          <a:effectLst/>
                          <a:latin typeface="+mn-lt"/>
                          <a:ea typeface="+mn-ea"/>
                          <a:cs typeface="Amatic SC" panose="00000500000000000000" pitchFamily="2" charset="-79"/>
                        </a:rPr>
                        <a:t> scheme including catch up programme</a:t>
                      </a:r>
                    </a:p>
                    <a:p>
                      <a:pPr algn="ctr">
                        <a:lnSpc>
                          <a:spcPct val="107000"/>
                        </a:lnSpc>
                        <a:spcAft>
                          <a:spcPts val="0"/>
                        </a:spcAft>
                      </a:pPr>
                      <a:endParaRPr lang="en-GB" sz="800" b="1"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t>
                      </a:r>
                      <a:r>
                        <a:rPr lang="en-GB" sz="800" dirty="0" err="1">
                          <a:solidFill>
                            <a:schemeClr val="tx1"/>
                          </a:solidFill>
                          <a:effectLst/>
                          <a:latin typeface="+mn-lt"/>
                          <a:ea typeface="Calibri" panose="020F0502020204030204" pitchFamily="34" charset="0"/>
                          <a:cs typeface="Amatic SC" panose="00000500000000000000" pitchFamily="2" charset="-79"/>
                        </a:rPr>
                        <a:t>ck,ll,ff,ss,ch</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b="1" kern="1200" dirty="0">
                          <a:solidFill>
                            <a:schemeClr val="tx1"/>
                          </a:solidFill>
                          <a:effectLst/>
                          <a:latin typeface="+mn-lt"/>
                          <a:ea typeface="+mn-ea"/>
                          <a:cs typeface="Amatic SC" panose="00000500000000000000" pitchFamily="2" charset="-79"/>
                        </a:rPr>
                        <a:t>Little </a:t>
                      </a:r>
                      <a:r>
                        <a:rPr lang="en-GB" sz="800" b="1" kern="1200" dirty="0" err="1">
                          <a:solidFill>
                            <a:schemeClr val="tx1"/>
                          </a:solidFill>
                          <a:effectLst/>
                          <a:latin typeface="+mn-lt"/>
                          <a:ea typeface="+mn-ea"/>
                          <a:cs typeface="Amatic SC" panose="00000500000000000000" pitchFamily="2" charset="-79"/>
                        </a:rPr>
                        <a:t>wandle</a:t>
                      </a:r>
                      <a:r>
                        <a:rPr lang="en-GB" sz="800" b="1" kern="1200" dirty="0">
                          <a:solidFill>
                            <a:schemeClr val="tx1"/>
                          </a:solidFill>
                          <a:effectLst/>
                          <a:latin typeface="+mn-lt"/>
                          <a:ea typeface="+mn-ea"/>
                          <a:cs typeface="Amatic SC" panose="00000500000000000000" pitchFamily="2" charset="-79"/>
                        </a:rPr>
                        <a:t> scheme including catch up programme</a:t>
                      </a:r>
                    </a:p>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n</a:t>
                      </a:r>
                    </a:p>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Rhyming strings, common theme in traditional tales, identifying characters and settings.</a:t>
                      </a:r>
                    </a:p>
                    <a:p>
                      <a:pPr algn="ctr">
                        <a:lnSpc>
                          <a:spcPct val="107000"/>
                        </a:lnSpc>
                        <a:spcAft>
                          <a:spcPts val="800"/>
                        </a:spcAft>
                      </a:pPr>
                      <a:r>
                        <a:rPr lang="en-US" sz="800" dirty="0"/>
                        <a:t>Help children to become familiar with letter groups, such as ‘</a:t>
                      </a:r>
                      <a:r>
                        <a:rPr lang="en-US" sz="800" dirty="0" err="1"/>
                        <a:t>th</a:t>
                      </a:r>
                      <a:r>
                        <a:rPr lang="en-US" sz="800" dirty="0"/>
                        <a:t>’, ‘</a:t>
                      </a:r>
                      <a:r>
                        <a:rPr lang="en-US" sz="800" dirty="0" err="1"/>
                        <a:t>sh</a:t>
                      </a:r>
                      <a:r>
                        <a:rPr lang="en-US" sz="800" dirty="0"/>
                        <a:t>’, ‘</a:t>
                      </a:r>
                      <a:r>
                        <a:rPr lang="en-US" sz="800" dirty="0" err="1"/>
                        <a:t>ch</a:t>
                      </a:r>
                      <a:r>
                        <a:rPr lang="en-US" sz="800" dirty="0"/>
                        <a:t>’, ‘</a:t>
                      </a:r>
                      <a:r>
                        <a:rPr lang="en-US" sz="800" dirty="0" err="1"/>
                        <a:t>ee</a:t>
                      </a:r>
                      <a:r>
                        <a:rPr lang="en-US" sz="800" dirty="0"/>
                        <a:t>’ ‘or’ ‘</a:t>
                      </a:r>
                      <a:r>
                        <a:rPr lang="en-US" sz="800" dirty="0" err="1"/>
                        <a:t>igh</a:t>
                      </a:r>
                      <a:r>
                        <a:rPr lang="en-US" sz="800" dirty="0"/>
                        <a:t>’. Provide opportunities for children to read words containing familiar letter groups: ‘that’, ‘shop’, ‘chin’, ‘feet’, ‘storm’, ‘night’.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b="1" kern="1200" dirty="0">
                          <a:solidFill>
                            <a:schemeClr val="tx1"/>
                          </a:solidFill>
                          <a:effectLst/>
                          <a:latin typeface="+mn-lt"/>
                          <a:ea typeface="+mn-ea"/>
                          <a:cs typeface="Amatic SC" panose="00000500000000000000" pitchFamily="2" charset="-79"/>
                        </a:rPr>
                        <a:t>Little </a:t>
                      </a:r>
                      <a:r>
                        <a:rPr lang="en-GB" sz="800" b="1" kern="1200" dirty="0" err="1">
                          <a:solidFill>
                            <a:schemeClr val="tx1"/>
                          </a:solidFill>
                          <a:effectLst/>
                          <a:latin typeface="+mn-lt"/>
                          <a:ea typeface="+mn-ea"/>
                          <a:cs typeface="Amatic SC" panose="00000500000000000000" pitchFamily="2" charset="-79"/>
                        </a:rPr>
                        <a:t>wandle</a:t>
                      </a:r>
                      <a:r>
                        <a:rPr lang="en-GB" sz="800" b="1" kern="1200" dirty="0">
                          <a:solidFill>
                            <a:schemeClr val="tx1"/>
                          </a:solidFill>
                          <a:effectLst/>
                          <a:latin typeface="+mn-lt"/>
                          <a:ea typeface="+mn-ea"/>
                          <a:cs typeface="Amatic SC" panose="00000500000000000000" pitchFamily="2" charset="-79"/>
                        </a:rPr>
                        <a:t> scheme including catch up programme</a:t>
                      </a:r>
                    </a:p>
                    <a:p>
                      <a:pPr algn="ctr">
                        <a:lnSpc>
                          <a:spcPct val="107000"/>
                        </a:lnSpc>
                        <a:spcAft>
                          <a:spcPts val="0"/>
                        </a:spcAft>
                      </a:pPr>
                      <a:endParaRPr lang="en-GB" sz="800" b="1"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800" b="1"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algn="ctr">
                        <a:lnSpc>
                          <a:spcPct val="107000"/>
                        </a:lnSpc>
                        <a:spcAft>
                          <a:spcPts val="800"/>
                        </a:spcAft>
                      </a:pPr>
                      <a:r>
                        <a:rPr lang="en-US" sz="800" dirty="0"/>
                        <a:t>Listen to children read some longer words made up of letter-sound correspondences they know: ‘rabbit’, ‘himself’, ‘jumping’. </a:t>
                      </a:r>
                      <a:endParaRPr lang="en-GB" sz="8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Children should not be required to use other strategies to work out words.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 </a:t>
                      </a:r>
                      <a:r>
                        <a:rPr lang="en-GB" sz="800" b="1" kern="1200" dirty="0">
                          <a:solidFill>
                            <a:schemeClr val="tx1"/>
                          </a:solidFill>
                          <a:effectLst/>
                          <a:latin typeface="+mn-lt"/>
                          <a:ea typeface="+mn-ea"/>
                          <a:cs typeface="Amatic SC" panose="00000500000000000000" pitchFamily="2" charset="-79"/>
                        </a:rPr>
                        <a:t>Little </a:t>
                      </a:r>
                      <a:r>
                        <a:rPr lang="en-GB" sz="800" b="1" kern="1200" dirty="0" err="1">
                          <a:solidFill>
                            <a:schemeClr val="tx1"/>
                          </a:solidFill>
                          <a:effectLst/>
                          <a:latin typeface="+mn-lt"/>
                          <a:ea typeface="+mn-ea"/>
                          <a:cs typeface="Amatic SC" panose="00000500000000000000" pitchFamily="2" charset="-79"/>
                        </a:rPr>
                        <a:t>wandle</a:t>
                      </a:r>
                      <a:r>
                        <a:rPr lang="en-GB" sz="800" b="1" kern="1200" dirty="0">
                          <a:solidFill>
                            <a:schemeClr val="tx1"/>
                          </a:solidFill>
                          <a:effectLst/>
                          <a:latin typeface="+mn-lt"/>
                          <a:ea typeface="+mn-ea"/>
                          <a:cs typeface="Amatic SC" panose="00000500000000000000" pitchFamily="2" charset="-79"/>
                        </a:rPr>
                        <a:t> scheme including catch up programme</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p>
                      <a:pPr algn="ctr">
                        <a:lnSpc>
                          <a:spcPct val="107000"/>
                        </a:lnSpc>
                        <a:spcAft>
                          <a:spcPts val="800"/>
                        </a:spcAft>
                      </a:pPr>
                      <a:r>
                        <a:rPr lang="en-US" sz="800" dirty="0"/>
                        <a:t>Note correspondences between letters and sounds that are unusual or that they have not yet been taught, such as ‘do’, ‘said’, ‘were’.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kern="1200" dirty="0">
                          <a:solidFill>
                            <a:schemeClr val="tx1"/>
                          </a:solidFill>
                          <a:effectLst/>
                          <a:latin typeface="+mn-lt"/>
                          <a:ea typeface="+mn-ea"/>
                          <a:cs typeface="Amatic SC" panose="00000500000000000000" pitchFamily="2" charset="-79"/>
                        </a:rPr>
                        <a:t>Little </a:t>
                      </a:r>
                      <a:r>
                        <a:rPr lang="en-GB" sz="800" b="1" kern="1200" dirty="0" err="1">
                          <a:solidFill>
                            <a:schemeClr val="tx1"/>
                          </a:solidFill>
                          <a:effectLst/>
                          <a:latin typeface="+mn-lt"/>
                          <a:ea typeface="+mn-ea"/>
                          <a:cs typeface="Amatic SC" panose="00000500000000000000" pitchFamily="2" charset="-79"/>
                        </a:rPr>
                        <a:t>wandle</a:t>
                      </a:r>
                      <a:r>
                        <a:rPr lang="en-GB" sz="800" b="1" kern="1200" dirty="0">
                          <a:solidFill>
                            <a:schemeClr val="tx1"/>
                          </a:solidFill>
                          <a:effectLst/>
                          <a:latin typeface="+mn-lt"/>
                          <a:ea typeface="+mn-ea"/>
                          <a:cs typeface="Amatic SC" panose="00000500000000000000" pitchFamily="2" charset="-79"/>
                        </a:rPr>
                        <a:t> scheme including catch up programme</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sp>
        <p:nvSpPr>
          <p:cNvPr id="7" name="TextBox 6">
            <a:extLst>
              <a:ext uri="{FF2B5EF4-FFF2-40B4-BE49-F238E27FC236}">
                <a16:creationId xmlns:a16="http://schemas.microsoft.com/office/drawing/2014/main" id="{97360F56-619F-4311-BD93-E4B0A73326A6}"/>
              </a:ext>
            </a:extLst>
          </p:cNvPr>
          <p:cNvSpPr txBox="1"/>
          <p:nvPr/>
        </p:nvSpPr>
        <p:spPr>
          <a:xfrm>
            <a:off x="0" y="6508453"/>
            <a:ext cx="12579482" cy="307777"/>
          </a:xfrm>
          <a:prstGeom prst="rect">
            <a:avLst/>
          </a:prstGeom>
          <a:noFill/>
        </p:spPr>
        <p:txBody>
          <a:bodyPr wrap="square">
            <a:spAutoFit/>
          </a:bodyPr>
          <a:lstStyle/>
          <a:p>
            <a:r>
              <a:rPr lang="en-US" sz="1400" i="1" dirty="0">
                <a:solidFill>
                  <a:schemeClr val="bg1">
                    <a:lumMod val="50000"/>
                  </a:schemeClr>
                </a:solidFill>
                <a:effectLst/>
              </a:rPr>
              <a:t>We will provide experiences which build on children’s existing knowledge and understanding in and extend their learning and development</a:t>
            </a:r>
            <a:endParaRPr lang="en-GB" sz="1400" i="1" dirty="0">
              <a:solidFill>
                <a:schemeClr val="bg1">
                  <a:lumMod val="50000"/>
                </a:schemeClr>
              </a:solidFill>
            </a:endParaRPr>
          </a:p>
        </p:txBody>
      </p:sp>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pic>
        <p:nvPicPr>
          <p:cNvPr id="6" name="Picture 5"/>
          <p:cNvPicPr/>
          <p:nvPr/>
        </p:nvPicPr>
        <p:blipFill rotWithShape="1">
          <a:blip r:embed="rId3"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413768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642151210"/>
              </p:ext>
            </p:extLst>
          </p:nvPr>
        </p:nvGraphicFramePr>
        <p:xfrm>
          <a:off x="366318" y="738067"/>
          <a:ext cx="11459364" cy="538022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change due to children’s interests </a:t>
                      </a:r>
                    </a:p>
                    <a:p>
                      <a:pPr algn="ctr"/>
                      <a:endParaRPr lang="en-US" sz="1800" b="0" dirty="0">
                        <a:latin typeface="Amatic SC" panose="00000500000000000000" pitchFamily="2" charset="-79"/>
                        <a:cs typeface="Amatic SC" panose="00000500000000000000" pitchFamily="2" charset="-79"/>
                      </a:endParaRPr>
                    </a:p>
                    <a:p>
                      <a:pPr algn="ctr"/>
                      <a:r>
                        <a:rPr lang="en-US" sz="900" dirty="0">
                          <a:latin typeface="+mn-lt"/>
                        </a:rPr>
                        <a:t>Only ask children to write sentences when they have sufficient knowledge of letter-sound correspondences.</a:t>
                      </a:r>
                      <a:endParaRPr lang="en-GB"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We’re going on a</a:t>
                      </a:r>
                      <a:r>
                        <a:rPr lang="en-GB" sz="1100" kern="1200" baseline="0" dirty="0">
                          <a:solidFill>
                            <a:schemeClr val="bg1">
                              <a:lumMod val="50000"/>
                            </a:schemeClr>
                          </a:solidFill>
                          <a:effectLst/>
                          <a:latin typeface="+mn-lt"/>
                          <a:ea typeface="+mn-ea"/>
                          <a:cs typeface="Amatic SC" panose="00000500000000000000" pitchFamily="2" charset="-79"/>
                        </a:rPr>
                        <a:t> bear hunt-changed to We’re going on a school hunt.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baseline="0" dirty="0">
                        <a:solidFill>
                          <a:schemeClr val="bg1">
                            <a:lumMod val="50000"/>
                          </a:schemeClr>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100" kern="1200" baseline="0" dirty="0">
                          <a:solidFill>
                            <a:schemeClr val="bg1">
                              <a:lumMod val="50000"/>
                            </a:schemeClr>
                          </a:solidFill>
                          <a:effectLst/>
                          <a:latin typeface="+mn-lt"/>
                          <a:ea typeface="+mn-ea"/>
                          <a:cs typeface="Amatic SC" panose="00000500000000000000" pitchFamily="2" charset="-79"/>
                        </a:rPr>
                        <a:t>*Ask children to write words they have been already taught in phonic sessions *</a:t>
                      </a: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Dominant hand, tripod grip, mark making, giving meaning to marks and labelling. Shopping lists,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Use initial sounds to label characters / images. Silly soup. </a:t>
                      </a:r>
                      <a:r>
                        <a:rPr lang="en-GB" sz="1100" dirty="0">
                          <a:solidFill>
                            <a:schemeClr val="bg1">
                              <a:lumMod val="50000"/>
                            </a:schemeClr>
                          </a:solidFill>
                        </a:rPr>
                        <a:t>Names Labels. Captions Lists Diagrams Messages – Create a Message centre! </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The Little Red Hen (Journey story)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Pumpkin soup</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Write lists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Sequence the story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Speech bubbles </a:t>
                      </a:r>
                    </a:p>
                    <a:p>
                      <a:pPr algn="ctr">
                        <a:lnSpc>
                          <a:spcPct val="107000"/>
                        </a:lnSpc>
                        <a:spcAft>
                          <a:spcPts val="800"/>
                        </a:spcAft>
                      </a:pPr>
                      <a:endParaRPr lang="en-US" sz="7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Name writing, labelling using initial sounds, middle</a:t>
                      </a:r>
                      <a:r>
                        <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rPr>
                        <a:t> sounds and final sounds</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story scribing. Retelling stories in writing area, write</a:t>
                      </a:r>
                      <a:r>
                        <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rPr>
                        <a:t> lists for pumpkin soup, ingredients for Little Red hen</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a:t>
                      </a:r>
                    </a:p>
                    <a:p>
                      <a:pPr algn="ctr">
                        <a:lnSpc>
                          <a:spcPct val="107000"/>
                        </a:lnSpc>
                        <a:spcAft>
                          <a:spcPts val="800"/>
                        </a:spcAft>
                      </a:pPr>
                      <a:r>
                        <a:rPr lang="en-US" sz="1100" dirty="0">
                          <a:solidFill>
                            <a:schemeClr val="bg1">
                              <a:lumMod val="50000"/>
                            </a:schemeClr>
                          </a:solidFill>
                        </a:rPr>
                        <a:t>Help children identify the sound that is tricky to spell. </a:t>
                      </a:r>
                    </a:p>
                    <a:p>
                      <a:pPr algn="ctr">
                        <a:lnSpc>
                          <a:spcPct val="107000"/>
                        </a:lnSpc>
                        <a:spcAft>
                          <a:spcPts val="800"/>
                        </a:spcAft>
                      </a:pPr>
                      <a:r>
                        <a:rPr lang="en-US" sz="1100" dirty="0">
                          <a:solidFill>
                            <a:schemeClr val="bg1">
                              <a:lumMod val="50000"/>
                            </a:schemeClr>
                          </a:solidFill>
                        </a:rPr>
                        <a:t>Sequence the story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a </a:t>
                      </a:r>
                      <a:r>
                        <a:rPr lang="en-US" sz="1100" dirty="0" err="1">
                          <a:solidFill>
                            <a:schemeClr val="bg1">
                              <a:lumMod val="50000"/>
                            </a:schemeClr>
                          </a:solidFill>
                          <a:effectLst/>
                          <a:latin typeface="+mn-lt"/>
                          <a:ea typeface="Calibri" panose="020F0502020204030204" pitchFamily="34" charset="0"/>
                          <a:cs typeface="Amatic SC" panose="00000500000000000000" pitchFamily="2" charset="-79"/>
                        </a:rPr>
                        <a:t>simpe</a:t>
                      </a: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 sentence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The</a:t>
                      </a:r>
                      <a:r>
                        <a:rPr lang="en-GB" sz="1100" b="1" kern="1200" baseline="0" dirty="0">
                          <a:solidFill>
                            <a:schemeClr val="tx1"/>
                          </a:solidFill>
                          <a:effectLst/>
                          <a:latin typeface="+mn-lt"/>
                          <a:ea typeface="+mn-ea"/>
                          <a:cs typeface="Amatic SC" panose="00000500000000000000" pitchFamily="2" charset="-79"/>
                        </a:rPr>
                        <a:t> lost </a:t>
                      </a:r>
                      <a:r>
                        <a:rPr lang="en-GB" sz="1100" b="1" kern="1200" baseline="0" dirty="0" err="1">
                          <a:solidFill>
                            <a:schemeClr val="tx1"/>
                          </a:solidFill>
                          <a:effectLst/>
                          <a:latin typeface="+mn-lt"/>
                          <a:ea typeface="+mn-ea"/>
                          <a:cs typeface="Amatic SC" panose="00000500000000000000" pitchFamily="2" charset="-79"/>
                        </a:rPr>
                        <a:t>Innuit</a:t>
                      </a:r>
                      <a:endParaRPr lang="en-US" sz="1100"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CVC words / simple sentence writing using high frequency words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Polar</a:t>
                      </a:r>
                      <a:r>
                        <a:rPr lang="en-US" sz="1100" baseline="0" dirty="0">
                          <a:solidFill>
                            <a:schemeClr val="tx1"/>
                          </a:solidFill>
                          <a:effectLst/>
                          <a:latin typeface="+mn-lt"/>
                          <a:ea typeface="Calibri" panose="020F0502020204030204" pitchFamily="34" charset="0"/>
                          <a:cs typeface="Amatic SC" panose="00000500000000000000" pitchFamily="2" charset="-79"/>
                        </a:rPr>
                        <a:t> animals (non fiction)</a:t>
                      </a:r>
                      <a:r>
                        <a:rPr lang="en-US" sz="1100" dirty="0">
                          <a:solidFill>
                            <a:schemeClr val="tx1"/>
                          </a:solidFill>
                          <a:effectLst/>
                          <a:latin typeface="+mn-lt"/>
                          <a:ea typeface="Calibri" panose="020F0502020204030204" pitchFamily="34" charset="0"/>
                          <a:cs typeface="Amatic SC" panose="00000500000000000000" pitchFamily="2" charset="-79"/>
                        </a:rPr>
                        <a:t>Labels and simple captions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some of the tricky words such as I, me, my, like, to, </a:t>
                      </a:r>
                      <a:r>
                        <a:rPr lang="en-GB" sz="1100" dirty="0" err="1">
                          <a:solidFill>
                            <a:schemeClr val="bg1">
                              <a:lumMod val="50000"/>
                            </a:schemeClr>
                          </a:solidFill>
                          <a:effectLst/>
                          <a:latin typeface="+mn-lt"/>
                          <a:ea typeface="Calibri" panose="020F0502020204030204" pitchFamily="34" charset="0"/>
                          <a:cs typeface="Amatic SC" panose="00000500000000000000" pitchFamily="2" charset="-79"/>
                        </a:rPr>
                        <a:t>the,no,go</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into. 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bg1">
                              <a:lumMod val="50000"/>
                            </a:schemeClr>
                          </a:solidFill>
                        </a:rPr>
                        <a:t>Guided writing based around developing short sentences in a meaningful context. Create a story board.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Jack and the Bean stalk – retell parts of the story / repeated refrains / speech bubbles</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dirty="0" err="1">
                          <a:solidFill>
                            <a:schemeClr val="bg1">
                              <a:lumMod val="50000"/>
                            </a:schemeClr>
                          </a:solidFill>
                          <a:effectLst/>
                          <a:latin typeface="+mn-lt"/>
                          <a:ea typeface="Calibri" panose="020F0502020204030204" pitchFamily="34" charset="0"/>
                          <a:cs typeface="Amatic SC" panose="00000500000000000000" pitchFamily="2" charset="-79"/>
                        </a:rPr>
                        <a:t>Olivers</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vegetables-write</a:t>
                      </a:r>
                      <a:r>
                        <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rPr>
                        <a:t> list of instructions </a:t>
                      </a:r>
                    </a:p>
                    <a:p>
                      <a:pPr algn="ctr">
                        <a:lnSpc>
                          <a:spcPct val="107000"/>
                        </a:lnSpc>
                        <a:spcAft>
                          <a:spcPts val="0"/>
                        </a:spcAft>
                      </a:pPr>
                      <a:endPar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rPr>
                        <a:t>The evil pea</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Creating own story maps, writing captions and labels, writing simple sentences. </a:t>
                      </a:r>
                      <a:r>
                        <a:rPr lang="en-US" sz="1100" dirty="0">
                          <a:solidFill>
                            <a:schemeClr val="bg1">
                              <a:lumMod val="50000"/>
                            </a:schemeClr>
                          </a:solidFill>
                        </a:rPr>
                        <a:t>Writing short sentences to accompany story maps.  Order the Easter story. </a:t>
                      </a:r>
                    </a:p>
                    <a:p>
                      <a:pPr algn="ctr">
                        <a:lnSpc>
                          <a:spcPct val="107000"/>
                        </a:lnSpc>
                        <a:spcAft>
                          <a:spcPts val="0"/>
                        </a:spcAft>
                      </a:pPr>
                      <a:r>
                        <a:rPr lang="en-US" sz="1100" dirty="0">
                          <a:solidFill>
                            <a:schemeClr val="bg1">
                              <a:lumMod val="50000"/>
                            </a:schemeClr>
                          </a:solidFill>
                        </a:rPr>
                        <a:t>Labels and captions. </a:t>
                      </a:r>
                    </a:p>
                    <a:p>
                      <a:pPr algn="ctr">
                        <a:lnSpc>
                          <a:spcPct val="107000"/>
                        </a:lnSpc>
                        <a:spcAft>
                          <a:spcPts val="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2 sentences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800"/>
                        </a:spcAft>
                      </a:pPr>
                      <a:r>
                        <a:rPr lang="en-US" sz="1100" dirty="0" err="1">
                          <a:solidFill>
                            <a:schemeClr val="tx1"/>
                          </a:solidFill>
                          <a:effectLst/>
                          <a:latin typeface="+mn-lt"/>
                          <a:ea typeface="Calibri" panose="020F0502020204030204" pitchFamily="34" charset="0"/>
                          <a:cs typeface="Amatic SC" panose="00000500000000000000" pitchFamily="2" charset="-79"/>
                        </a:rPr>
                        <a:t>Rapunzul</a:t>
                      </a: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Make</a:t>
                      </a:r>
                      <a:r>
                        <a:rPr lang="en-US" sz="1100" baseline="0" dirty="0">
                          <a:solidFill>
                            <a:schemeClr val="tx1"/>
                          </a:solidFill>
                          <a:effectLst/>
                          <a:latin typeface="+mn-lt"/>
                          <a:ea typeface="Calibri" panose="020F0502020204030204" pitchFamily="34" charset="0"/>
                          <a:cs typeface="Amatic SC" panose="00000500000000000000" pitchFamily="2" charset="-79"/>
                        </a:rPr>
                        <a:t> wanted posters/persuasive debates/change the ending </a:t>
                      </a: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Handa’s</a:t>
                      </a:r>
                      <a:r>
                        <a:rPr lang="en-US" sz="1100" dirty="0">
                          <a:solidFill>
                            <a:schemeClr val="tx1"/>
                          </a:solidFill>
                          <a:effectLst/>
                          <a:latin typeface="+mn-lt"/>
                          <a:ea typeface="Calibri" panose="020F0502020204030204" pitchFamily="34" charset="0"/>
                          <a:cs typeface="Amatic SC" panose="00000500000000000000" pitchFamily="2" charset="-79"/>
                        </a:rPr>
                        <a:t> Surprise </a:t>
                      </a:r>
                      <a:r>
                        <a:rPr lang="en-US" sz="1100" dirty="0">
                          <a:latin typeface="+mn-lt"/>
                        </a:rPr>
                        <a:t>(Journey story)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Retell the story in own words / reverse the journey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Describe each animals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Write new version</a:t>
                      </a: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recipes, lists. Writing for a purpose in role play using phonetically plausible attempts at words, beginning to use finger spaces</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a:solidFill>
                            <a:schemeClr val="bg1">
                              <a:lumMod val="50000"/>
                            </a:schemeClr>
                          </a:solidFill>
                        </a:rPr>
                        <a:t>Form lower-case and capital letters correctly. Rhyming words.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Acrostic poems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Commotion</a:t>
                      </a:r>
                      <a:r>
                        <a:rPr lang="en-US" sz="1100" baseline="0" dirty="0">
                          <a:solidFill>
                            <a:schemeClr val="tx1"/>
                          </a:solidFill>
                          <a:effectLst/>
                          <a:latin typeface="+mn-lt"/>
                          <a:ea typeface="Calibri" panose="020F0502020204030204" pitchFamily="34" charset="0"/>
                          <a:cs typeface="Amatic SC" panose="00000500000000000000" pitchFamily="2" charset="-79"/>
                        </a:rPr>
                        <a:t> in the ocean</a:t>
                      </a:r>
                    </a:p>
                    <a:p>
                      <a:pPr algn="ctr">
                        <a:lnSpc>
                          <a:spcPct val="107000"/>
                        </a:lnSpc>
                        <a:spcAft>
                          <a:spcPts val="0"/>
                        </a:spcAft>
                      </a:pPr>
                      <a:endParaRPr lang="en-US" sz="1100" baseline="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1100" baseline="0" dirty="0">
                          <a:solidFill>
                            <a:schemeClr val="tx1"/>
                          </a:solidFill>
                          <a:effectLst/>
                          <a:latin typeface="+mn-lt"/>
                          <a:ea typeface="Calibri" panose="020F0502020204030204" pitchFamily="34" charset="0"/>
                          <a:cs typeface="Amatic SC" panose="00000500000000000000" pitchFamily="2" charset="-79"/>
                        </a:rPr>
                        <a:t>At the seaside-Shirley Hughes-re-tell including beginning, middle and end. </a:t>
                      </a: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My Holiday – recount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Story writing, writing sentences using a range of tricky words that are spelt correctly. Beginning to use full stops, capital letters and finger spaces.</a:t>
                      </a:r>
                      <a:r>
                        <a:rPr lang="en-US" sz="1100" dirty="0">
                          <a:solidFill>
                            <a:schemeClr val="bg1">
                              <a:lumMod val="50000"/>
                            </a:schemeClr>
                          </a:solidFill>
                        </a:rPr>
                        <a:t> Innovation of familiar texts Using familiar texts as a model for writing own stories.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Character description –Write three sentences  – B, M &amp; 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8" name="TextBox 7">
            <a:extLst>
              <a:ext uri="{FF2B5EF4-FFF2-40B4-BE49-F238E27FC236}">
                <a16:creationId xmlns:a16="http://schemas.microsoft.com/office/drawing/2014/main" id="{04441243-C9C9-4601-B9D4-CBFBC8CC15B5}"/>
              </a:ext>
            </a:extLst>
          </p:cNvPr>
          <p:cNvSpPr txBox="1"/>
          <p:nvPr/>
        </p:nvSpPr>
        <p:spPr>
          <a:xfrm>
            <a:off x="1725062" y="6424058"/>
            <a:ext cx="12170944" cy="369332"/>
          </a:xfrm>
          <a:prstGeom prst="rect">
            <a:avLst/>
          </a:prstGeom>
          <a:noFill/>
        </p:spPr>
        <p:txBody>
          <a:bodyPr wrap="square">
            <a:spAutoFit/>
          </a:bodyPr>
          <a:lstStyle/>
          <a:p>
            <a:r>
              <a:rPr lang="en-US" sz="1400" i="1" dirty="0">
                <a:solidFill>
                  <a:schemeClr val="bg1">
                    <a:lumMod val="50000"/>
                  </a:schemeClr>
                </a:solidFill>
                <a:effectLst/>
              </a:rPr>
              <a:t>We will encourage children’s independence and decision-making, supporting them to learn through their mistakes</a:t>
            </a:r>
            <a:r>
              <a:rPr lang="en-US" b="0" i="1" dirty="0">
                <a:solidFill>
                  <a:srgbClr val="333333"/>
                </a:solidFill>
                <a:effectLst/>
              </a:rPr>
              <a:t>.</a:t>
            </a:r>
            <a:endParaRPr lang="en-GB" i="1" dirty="0"/>
          </a:p>
        </p:txBody>
      </p:sp>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27895"/>
            <a:ext cx="501298" cy="501298"/>
          </a:xfrm>
          <a:prstGeom prst="rect">
            <a:avLst/>
          </a:prstGeom>
        </p:spPr>
      </p:pic>
      <p:pic>
        <p:nvPicPr>
          <p:cNvPr id="6" name="Picture 5"/>
          <p:cNvPicPr/>
          <p:nvPr/>
        </p:nvPicPr>
        <p:blipFill rotWithShape="1">
          <a:blip r:embed="rId3"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4269740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5243</TotalTime>
  <Words>9428</Words>
  <Application>Microsoft Office PowerPoint</Application>
  <PresentationFormat>Widescreen</PresentationFormat>
  <Paragraphs>978</Paragraphs>
  <Slides>13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Calibri</vt:lpstr>
      <vt:lpstr>Arial</vt:lpstr>
      <vt:lpstr>Adler</vt:lpstr>
      <vt:lpstr>Wingdings</vt:lpstr>
      <vt:lpstr>Calibri Light</vt:lpstr>
      <vt:lpstr>Courier New</vt:lpstr>
      <vt:lpstr>RM Typerighter old</vt:lpstr>
      <vt:lpstr>Amatic SC</vt:lpstr>
      <vt:lpstr>Acumin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Jenny Blackley</cp:lastModifiedBy>
  <cp:revision>145</cp:revision>
  <dcterms:created xsi:type="dcterms:W3CDTF">2021-06-03T07:59:39Z</dcterms:created>
  <dcterms:modified xsi:type="dcterms:W3CDTF">2025-09-03T08:58:58Z</dcterms:modified>
</cp:coreProperties>
</file>