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7" r:id="rId3"/>
    <p:sldId id="271" r:id="rId4"/>
    <p:sldId id="266" r:id="rId5"/>
    <p:sldId id="259" r:id="rId6"/>
    <p:sldId id="276" r:id="rId7"/>
    <p:sldId id="260" r:id="rId8"/>
    <p:sldId id="268" r:id="rId9"/>
    <p:sldId id="261" r:id="rId10"/>
    <p:sldId id="262" r:id="rId11"/>
    <p:sldId id="269" r:id="rId12"/>
    <p:sldId id="263" r:id="rId13"/>
    <p:sldId id="264" r:id="rId14"/>
    <p:sldId id="265" r:id="rId15"/>
  </p:sldIdLst>
  <p:sldSz cx="12192000" cy="6858000"/>
  <p:notesSz cx="6797675" cy="9926638"/>
  <p:embeddedFontLst>
    <p:embeddedFont>
      <p:font typeface="Adler" panose="020B0604020202020204" charset="0"/>
      <p:regular r:id="rId17"/>
    </p:embeddedFont>
    <p:embeddedFont>
      <p:font typeface="Amatic SC" panose="020B0604020202020204" charset="-79"/>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CCFF"/>
    <a:srgbClr val="CC66FF"/>
    <a:srgbClr val="E1FFFF"/>
    <a:srgbClr val="FFEFFF"/>
    <a:srgbClr val="E6E5F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6" autoAdjust="0"/>
    <p:restoredTop sz="94226" autoAdjust="0"/>
  </p:normalViewPr>
  <p:slideViewPr>
    <p:cSldViewPr snapToGrid="0">
      <p:cViewPr varScale="1">
        <p:scale>
          <a:sx n="86" d="100"/>
          <a:sy n="86" d="100"/>
        </p:scale>
        <p:origin x="259" y="91"/>
      </p:cViewPr>
      <p:guideLst/>
    </p:cSldViewPr>
  </p:slideViewPr>
  <p:notesTextViewPr>
    <p:cViewPr>
      <p:scale>
        <a:sx n="1" d="1"/>
        <a:sy n="1" d="1"/>
      </p:scale>
      <p:origin x="0" y="0"/>
    </p:cViewPr>
  </p:notesTextViewPr>
  <p:sorterViewPr>
    <p:cViewPr>
      <p:scale>
        <a:sx n="180" d="100"/>
        <a:sy n="180" d="100"/>
      </p:scale>
      <p:origin x="0" y="-44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03/09/2025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111961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1319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03/09/2025</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03/09/2025</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 Id="rId1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3"/>
          <a:stretch>
            <a:fillRect/>
          </a:stretch>
        </p:blipFill>
        <p:spPr>
          <a:xfrm>
            <a:off x="4667249" y="2213722"/>
            <a:ext cx="6981825" cy="4445391"/>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Nursery Long </a:t>
            </a:r>
          </a:p>
          <a:p>
            <a:r>
              <a:rPr lang="en-US" sz="7200" dirty="0">
                <a:latin typeface="Amatic SC" panose="00000500000000000000" pitchFamily="2" charset="-79"/>
                <a:cs typeface="Amatic SC" panose="00000500000000000000" pitchFamily="2" charset="-79"/>
              </a:rPr>
              <a:t>Term Plan 25-26</a:t>
            </a:r>
            <a:endParaRPr lang="en-GB" sz="7200" dirty="0">
              <a:latin typeface="Amatic SC" panose="00000500000000000000" pitchFamily="2" charset="-79"/>
              <a:cs typeface="Amatic SC" panose="00000500000000000000" pitchFamily="2" charset="-79"/>
            </a:endParaRPr>
          </a:p>
        </p:txBody>
      </p:sp>
      <p:sp>
        <p:nvSpPr>
          <p:cNvPr id="9" name="Rectangle 8"/>
          <p:cNvSpPr/>
          <p:nvPr/>
        </p:nvSpPr>
        <p:spPr>
          <a:xfrm>
            <a:off x="4972862" y="266699"/>
            <a:ext cx="7219138" cy="2062103"/>
          </a:xfrm>
          <a:prstGeom prst="rect">
            <a:avLst/>
          </a:prstGeom>
        </p:spPr>
        <p:txBody>
          <a:bodyPr wrap="square">
            <a:spAutoFit/>
          </a:bodyPr>
          <a:lstStyle/>
          <a:p>
            <a:pPr fontAlgn="t"/>
            <a:r>
              <a:rPr lang="en-GB" sz="1400" b="1" dirty="0">
                <a:latin typeface="Amatic SC" panose="020B0604020202020204" charset="-79"/>
                <a:cs typeface="Amatic SC" panose="020B0604020202020204" charset="-79"/>
              </a:rPr>
              <a:t>“At ST </a:t>
            </a:r>
            <a:r>
              <a:rPr lang="en-GB" sz="1400" b="1" dirty="0" err="1">
                <a:latin typeface="Amatic SC" panose="020B0604020202020204" charset="-79"/>
                <a:cs typeface="Amatic SC" panose="020B0604020202020204" charset="-79"/>
              </a:rPr>
              <a:t>Leonards’s</a:t>
            </a:r>
            <a:r>
              <a:rPr lang="en-GB" sz="1400" b="1" dirty="0">
                <a:latin typeface="Amatic SC" panose="020B0604020202020204" charset="-79"/>
                <a:cs typeface="Amatic SC" panose="020B0604020202020204" charset="-79"/>
              </a:rPr>
              <a:t> C OF E nursery, we aim to make our children ‘curious learners’. This runs through everything we do, from lessons, our learning environment both indoors and outdoors to visits and visitors. </a:t>
            </a:r>
          </a:p>
          <a:p>
            <a:pPr fontAlgn="t"/>
            <a:r>
              <a:rPr lang="en-GB" sz="1400" b="1" dirty="0">
                <a:latin typeface="Amatic SC" panose="020B0604020202020204" charset="-79"/>
                <a:cs typeface="Amatic SC" panose="020B0604020202020204" charset="-79"/>
              </a:rPr>
              <a:t> </a:t>
            </a:r>
          </a:p>
          <a:p>
            <a:pPr fontAlgn="t"/>
            <a:r>
              <a:rPr lang="en-GB" sz="1400" b="1" dirty="0">
                <a:latin typeface="Amatic SC" panose="020B0604020202020204" charset="-79"/>
                <a:cs typeface="Amatic SC" panose="020B0604020202020204" charset="-79"/>
              </a:rPr>
              <a:t>Children feel valued and loved in school and staff pride themselves on building strong relationships with both parents/carers and children. We teach literacy and maths to a high standard and children make excellent progress throughout the EYFS. We treat every child as an individual and are committed to the development of the ‘whole child’. We want children to enter KS1 happy, self-assured, independent learners with a thirst to learn and the confidence to know that they can do anything they want to do and that we will support them on their journey” </a:t>
            </a:r>
          </a:p>
          <a:p>
            <a:br>
              <a:rPr lang="en-GB" sz="800" dirty="0">
                <a:latin typeface="Acumin Pro"/>
              </a:rPr>
            </a:br>
            <a:endParaRPr lang="en-GB" sz="800" dirty="0">
              <a:latin typeface="Acumin Pro"/>
            </a:endParaRPr>
          </a:p>
        </p:txBody>
      </p:sp>
      <p:pic>
        <p:nvPicPr>
          <p:cNvPr id="1028" name="Picture 4" descr="Pin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03" y="3166274"/>
            <a:ext cx="3431920" cy="272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00920504"/>
              </p:ext>
            </p:extLst>
          </p:nvPr>
        </p:nvGraphicFramePr>
        <p:xfrm>
          <a:off x="385894" y="719664"/>
          <a:ext cx="11459364" cy="538472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People who help us</a:t>
                      </a:r>
                    </a:p>
                    <a:p>
                      <a:pPr algn="ctr"/>
                      <a:endParaRPr lang="en-US"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Growing</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each</a:t>
                      </a:r>
                      <a:r>
                        <a:rPr lang="en-US" sz="800" b="0" baseline="0" dirty="0">
                          <a:latin typeface="+mn-lt"/>
                          <a:cs typeface="Amatic SC" panose="00000500000000000000" pitchFamily="2" charset="-79"/>
                        </a:rPr>
                        <a:t> half term</a:t>
                      </a:r>
                      <a:r>
                        <a:rPr lang="en-US" sz="800" b="0" dirty="0">
                          <a:latin typeface="+mn-lt"/>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a:t>
                      </a:r>
                      <a:r>
                        <a:rPr lang="en-US" sz="800" b="0" i="0" kern="1200" baseline="0" dirty="0">
                          <a:solidFill>
                            <a:schemeClr val="dk1"/>
                          </a:solidFill>
                          <a:effectLst/>
                          <a:latin typeface="+mn-lt"/>
                          <a:ea typeface="+mn-ea"/>
                          <a:cs typeface="+mn-cs"/>
                        </a:rPr>
                        <a:t> following Letters and Sound phase 1 </a:t>
                      </a:r>
                    </a:p>
                    <a:p>
                      <a:pPr algn="ctr"/>
                      <a:r>
                        <a:rPr lang="en-US" sz="800" b="0" i="0" kern="1200" baseline="0" dirty="0">
                          <a:solidFill>
                            <a:schemeClr val="dk1"/>
                          </a:solidFill>
                          <a:effectLst/>
                          <a:latin typeface="+mn-lt"/>
                          <a:ea typeface="+mn-ea"/>
                          <a:cs typeface="+mn-cs"/>
                        </a:rPr>
                        <a:t>In summer 2 children will begin the introduction of little </a:t>
                      </a:r>
                      <a:r>
                        <a:rPr lang="en-US" sz="800" b="0" i="0" kern="1200" baseline="0" dirty="0" err="1">
                          <a:solidFill>
                            <a:schemeClr val="dk1"/>
                          </a:solidFill>
                          <a:effectLst/>
                          <a:latin typeface="+mn-lt"/>
                          <a:ea typeface="+mn-ea"/>
                          <a:cs typeface="+mn-cs"/>
                        </a:rPr>
                        <a:t>wandle</a:t>
                      </a:r>
                      <a:r>
                        <a:rPr lang="en-US" sz="800" b="0" i="0" kern="1200" baseline="0" dirty="0">
                          <a:solidFill>
                            <a:schemeClr val="dk1"/>
                          </a:solidFill>
                          <a:effectLst/>
                          <a:latin typeface="+mn-lt"/>
                          <a:ea typeface="+mn-ea"/>
                          <a:cs typeface="+mn-cs"/>
                        </a:rPr>
                        <a:t> letter rhymes and shapes</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900" b="1" i="0" kern="1200" dirty="0">
                          <a:solidFill>
                            <a:schemeClr val="dk1"/>
                          </a:solidFill>
                          <a:effectLst/>
                          <a:latin typeface="+mn-lt"/>
                          <a:ea typeface="+mn-ea"/>
                          <a:cs typeface="+mn-cs"/>
                        </a:rPr>
                        <a:t>- I can fill in missing words from well-known rhymes </a:t>
                      </a:r>
                    </a:p>
                    <a:p>
                      <a:pPr algn="ctr" rtl="0" fontAlgn="base"/>
                      <a:r>
                        <a:rPr lang="en-US" sz="900" b="1" i="0" kern="1200" dirty="0">
                          <a:solidFill>
                            <a:schemeClr val="dk1"/>
                          </a:solidFill>
                          <a:effectLst/>
                          <a:latin typeface="+mn-lt"/>
                          <a:ea typeface="+mn-ea"/>
                          <a:cs typeface="+mn-cs"/>
                        </a:rPr>
                        <a:t> - I can show a preference for a book or a song or a rhyme.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900" b="1" i="0" kern="1200" dirty="0">
                          <a:solidFill>
                            <a:schemeClr val="dk1"/>
                          </a:solidFill>
                          <a:effectLst/>
                          <a:latin typeface="+mn-lt"/>
                          <a:ea typeface="+mn-ea"/>
                          <a:cs typeface="+mn-cs"/>
                        </a:rPr>
                        <a:t>- I can identify myself in a story and show enjoyment for stories about familiar people </a:t>
                      </a:r>
                    </a:p>
                    <a:p>
                      <a:pPr algn="ctr" rtl="0" fontAlgn="base"/>
                      <a:r>
                        <a:rPr lang="en-US" sz="900" b="1" i="0" kern="1200" dirty="0">
                          <a:solidFill>
                            <a:schemeClr val="dk1"/>
                          </a:solidFill>
                          <a:effectLst/>
                          <a:latin typeface="+mn-lt"/>
                          <a:ea typeface="+mn-ea"/>
                          <a:cs typeface="+mn-cs"/>
                        </a:rPr>
                        <a:t>- I can hold a book, turn the pages and indicate an understanding of pictures and print.  </a:t>
                      </a:r>
                    </a:p>
                    <a:p>
                      <a:pPr algn="ctr">
                        <a:lnSpc>
                          <a:spcPct val="115000"/>
                        </a:lnSpc>
                        <a:spcAft>
                          <a:spcPts val="1000"/>
                        </a:spcAft>
                      </a:pPr>
                      <a:endParaRPr lang="en-US" sz="900" i="1"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endParaRPr lang="en-US" sz="900" i="1"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endParaRPr lang="en-GB" sz="900" i="1"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900" b="1" i="0" kern="1200" dirty="0">
                          <a:solidFill>
                            <a:schemeClr val="dk1"/>
                          </a:solidFill>
                          <a:effectLst/>
                          <a:latin typeface="+mn-lt"/>
                          <a:ea typeface="+mn-ea"/>
                          <a:cs typeface="+mn-cs"/>
                        </a:rPr>
                        <a:t>- I am beginning to be aware of the way stories are structured. </a:t>
                      </a:r>
                    </a:p>
                    <a:p>
                      <a:pPr algn="ctr" rtl="0" fontAlgn="base"/>
                      <a:r>
                        <a:rPr lang="en-US" sz="900" b="1" i="0" kern="1200" dirty="0">
                          <a:solidFill>
                            <a:schemeClr val="dk1"/>
                          </a:solidFill>
                          <a:effectLst/>
                          <a:latin typeface="+mn-lt"/>
                          <a:ea typeface="+mn-ea"/>
                          <a:cs typeface="+mn-cs"/>
                        </a:rPr>
                        <a:t>  - I show interest in illustrations and print in books and print in the environment. </a:t>
                      </a:r>
                    </a:p>
                    <a:p>
                      <a:pPr marL="0" marR="0" indent="0" algn="ctr" defTabSz="914400" rtl="0" eaLnBrk="1" fontAlgn="auto" latinLnBrk="0" hangingPunct="1">
                        <a:lnSpc>
                          <a:spcPct val="115000"/>
                        </a:lnSpc>
                        <a:spcBef>
                          <a:spcPts val="0"/>
                        </a:spcBef>
                        <a:spcAft>
                          <a:spcPts val="1000"/>
                        </a:spcAft>
                        <a:buClrTx/>
                        <a:buSzTx/>
                        <a:buFontTx/>
                        <a:buNone/>
                        <a:tabLst/>
                        <a:defRPr/>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lgn="ctr">
                        <a:spcAft>
                          <a:spcPts val="0"/>
                        </a:spcAft>
                        <a:buFontTx/>
                        <a:buChar char="-"/>
                      </a:pPr>
                      <a:r>
                        <a:rPr lang="en-US" sz="900" b="1" i="0" kern="1200" dirty="0">
                          <a:solidFill>
                            <a:schemeClr val="dk1"/>
                          </a:solidFill>
                          <a:effectLst/>
                          <a:latin typeface="+mn-lt"/>
                          <a:ea typeface="+mn-ea"/>
                          <a:cs typeface="+mn-cs"/>
                        </a:rPr>
                        <a:t>I can describe main story settings, events and principal characters.</a:t>
                      </a:r>
                    </a:p>
                    <a:p>
                      <a:pPr marL="171450" indent="-171450" algn="ctr">
                        <a:spcAft>
                          <a:spcPts val="0"/>
                        </a:spcAft>
                        <a:buFontTx/>
                        <a:buChar char="-"/>
                      </a:pPr>
                      <a:r>
                        <a:rPr lang="en-US" sz="900" b="1" i="0" kern="1200" dirty="0">
                          <a:solidFill>
                            <a:schemeClr val="dk1"/>
                          </a:solidFill>
                          <a:effectLst/>
                          <a:latin typeface="+mn-lt"/>
                          <a:ea typeface="+mn-ea"/>
                          <a:cs typeface="+mn-cs"/>
                        </a:rPr>
                        <a:t>I can make suggestions about what might happen next in a story </a:t>
                      </a:r>
                      <a:endParaRPr lang="en-GB" sz="200" b="1"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lgn="ctr">
                        <a:spcAft>
                          <a:spcPts val="0"/>
                        </a:spcAft>
                        <a:buFontTx/>
                        <a:buChar char="-"/>
                      </a:pPr>
                      <a:r>
                        <a:rPr lang="en-US" sz="900" b="1" i="0" kern="1200" dirty="0">
                          <a:solidFill>
                            <a:schemeClr val="dk1"/>
                          </a:solidFill>
                          <a:effectLst/>
                          <a:latin typeface="+mn-lt"/>
                          <a:ea typeface="+mn-ea"/>
                          <a:cs typeface="+mn-cs"/>
                        </a:rPr>
                        <a:t>I can talk abou</a:t>
                      </a:r>
                      <a:r>
                        <a:rPr lang="en-US" sz="900" b="1" i="0" kern="1200" baseline="0" dirty="0">
                          <a:solidFill>
                            <a:schemeClr val="dk1"/>
                          </a:solidFill>
                          <a:effectLst/>
                          <a:latin typeface="+mn-lt"/>
                          <a:ea typeface="+mn-ea"/>
                          <a:cs typeface="+mn-cs"/>
                        </a:rPr>
                        <a:t>t events and characters in a book </a:t>
                      </a:r>
                    </a:p>
                    <a:p>
                      <a:pPr marL="171450" indent="-171450" algn="ctr">
                        <a:spcAft>
                          <a:spcPts val="0"/>
                        </a:spcAft>
                        <a:buFontTx/>
                        <a:buChar char="-"/>
                      </a:pPr>
                      <a:r>
                        <a:rPr lang="en-US" sz="900" b="1" dirty="0">
                          <a:effectLst/>
                          <a:latin typeface="+mn-lt"/>
                          <a:ea typeface="Calibri" panose="020F0502020204030204" pitchFamily="34" charset="0"/>
                          <a:cs typeface="Times New Roman" panose="02020603050405020304" pitchFamily="18" charset="0"/>
                        </a:rPr>
                        <a:t>I can suggest</a:t>
                      </a:r>
                      <a:r>
                        <a:rPr lang="en-US" sz="900" b="1" baseline="0" dirty="0">
                          <a:effectLst/>
                          <a:latin typeface="+mn-lt"/>
                          <a:ea typeface="Calibri" panose="020F0502020204030204" pitchFamily="34" charset="0"/>
                          <a:cs typeface="Times New Roman" panose="02020603050405020304" pitchFamily="18" charset="0"/>
                        </a:rPr>
                        <a:t> how a story might end </a:t>
                      </a:r>
                      <a:endParaRPr lang="en-GB" sz="900" b="1"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900" b="1" i="0" kern="1200" dirty="0">
                          <a:solidFill>
                            <a:schemeClr val="dk1"/>
                          </a:solidFill>
                          <a:effectLst/>
                          <a:latin typeface="+mn-lt"/>
                          <a:ea typeface="+mn-ea"/>
                          <a:cs typeface="+mn-cs"/>
                        </a:rPr>
                        <a:t>- I can describe main story settings, events and principal characters. </a:t>
                      </a:r>
                    </a:p>
                    <a:p>
                      <a:pPr algn="ctr" rtl="0" fontAlgn="base"/>
                      <a:r>
                        <a:rPr lang="en-US" sz="900" b="1" i="0" kern="1200" dirty="0">
                          <a:solidFill>
                            <a:schemeClr val="dk1"/>
                          </a:solidFill>
                          <a:effectLst/>
                          <a:latin typeface="+mn-lt"/>
                          <a:ea typeface="+mn-ea"/>
                          <a:cs typeface="+mn-cs"/>
                        </a:rPr>
                        <a:t>- I can tell a story to friends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endParaRPr lang="en-US" sz="900" b="1" i="0" kern="1200" dirty="0">
                        <a:solidFill>
                          <a:schemeClr val="dk1"/>
                        </a:solidFill>
                        <a:effectLst/>
                        <a:latin typeface="+mn-lt"/>
                        <a:ea typeface="+mn-ea"/>
                        <a:cs typeface="+mn-cs"/>
                      </a:endParaRPr>
                    </a:p>
                    <a:p>
                      <a:pPr algn="ctr">
                        <a:spcAft>
                          <a:spcPts val="0"/>
                        </a:spcAft>
                      </a:pPr>
                      <a:r>
                        <a:rPr lang="en-US" sz="900" b="1" i="0" kern="1200" dirty="0">
                          <a:solidFill>
                            <a:schemeClr val="dk1"/>
                          </a:solidFill>
                          <a:effectLst/>
                          <a:latin typeface="+mn-lt"/>
                          <a:ea typeface="+mn-ea"/>
                          <a:cs typeface="+mn-cs"/>
                        </a:rPr>
                        <a:t>- I can join in with rhymes and</a:t>
                      </a:r>
                      <a:r>
                        <a:rPr lang="en-US" sz="900" b="1" i="0" kern="1200" baseline="0" dirty="0">
                          <a:solidFill>
                            <a:schemeClr val="dk1"/>
                          </a:solidFill>
                          <a:effectLst/>
                          <a:latin typeface="+mn-lt"/>
                          <a:ea typeface="+mn-ea"/>
                          <a:cs typeface="+mn-cs"/>
                        </a:rPr>
                        <a:t> stories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rtl="0" fontAlgn="base"/>
                      <a:r>
                        <a:rPr lang="en-US" sz="900" b="1" i="0" kern="1200" dirty="0">
                          <a:solidFill>
                            <a:schemeClr val="dk1"/>
                          </a:solidFill>
                          <a:effectLst/>
                          <a:latin typeface="+mn-lt"/>
                          <a:ea typeface="+mn-ea"/>
                          <a:cs typeface="+mn-cs"/>
                        </a:rPr>
                        <a:t>- I can identify rhymes. I can join in with the rhythm of well-known rhymes and songs.  </a:t>
                      </a:r>
                    </a:p>
                    <a:p>
                      <a:pPr algn="ctr" rtl="0" fontAlgn="base"/>
                      <a:r>
                        <a:rPr lang="en-US" sz="900" b="1" i="0" kern="1200" dirty="0">
                          <a:solidFill>
                            <a:schemeClr val="dk1"/>
                          </a:solidFill>
                          <a:effectLst/>
                          <a:latin typeface="+mn-lt"/>
                          <a:ea typeface="+mn-ea"/>
                          <a:cs typeface="+mn-cs"/>
                        </a:rPr>
                        <a:t>-  I can notice and repeat</a:t>
                      </a:r>
                      <a:r>
                        <a:rPr lang="en-US" sz="900" b="1" i="0" kern="1200" baseline="0" dirty="0">
                          <a:solidFill>
                            <a:schemeClr val="dk1"/>
                          </a:solidFill>
                          <a:effectLst/>
                          <a:latin typeface="+mn-lt"/>
                          <a:ea typeface="+mn-ea"/>
                          <a:cs typeface="+mn-cs"/>
                        </a:rPr>
                        <a:t> sounds </a:t>
                      </a:r>
                      <a:endParaRPr lang="en-US" sz="1800" b="0" i="0" kern="1200" dirty="0">
                        <a:solidFill>
                          <a:schemeClr val="dk1"/>
                        </a:solidFill>
                        <a:effectLst/>
                        <a:latin typeface="+mn-lt"/>
                        <a:ea typeface="+mn-ea"/>
                        <a:cs typeface="+mn-cs"/>
                      </a:endParaRPr>
                    </a:p>
                    <a:p>
                      <a:pPr algn="ctr">
                        <a:lnSpc>
                          <a:spcPct val="107000"/>
                        </a:lnSpc>
                        <a:spcAft>
                          <a:spcPts val="0"/>
                        </a:spcAft>
                      </a:pPr>
                      <a:endParaRPr lang="en-US"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ctr">
                        <a:lnSpc>
                          <a:spcPct val="107000"/>
                        </a:lnSpc>
                        <a:spcAft>
                          <a:spcPts val="0"/>
                        </a:spcAft>
                        <a:buFontTx/>
                        <a:buChar char="-"/>
                      </a:pPr>
                      <a:r>
                        <a:rPr lang="en-GB" sz="900" b="1" i="0" kern="1200" dirty="0">
                          <a:solidFill>
                            <a:schemeClr val="dk1"/>
                          </a:solidFill>
                          <a:effectLst/>
                          <a:latin typeface="+mn-lt"/>
                          <a:ea typeface="+mn-ea"/>
                          <a:cs typeface="+mn-cs"/>
                        </a:rPr>
                        <a:t>I can understand that print has meaning </a:t>
                      </a:r>
                    </a:p>
                    <a:p>
                      <a:pPr marL="171450" indent="-171450" algn="ctr">
                        <a:lnSpc>
                          <a:spcPct val="107000"/>
                        </a:lnSpc>
                        <a:spcAft>
                          <a:spcPts val="0"/>
                        </a:spcAft>
                        <a:buFontTx/>
                        <a:buChar char="-"/>
                      </a:pPr>
                      <a:r>
                        <a:rPr lang="en-US" sz="900" b="1" i="0" kern="1200" dirty="0">
                          <a:solidFill>
                            <a:schemeClr val="dk1"/>
                          </a:solidFill>
                          <a:effectLst/>
                          <a:latin typeface="+mn-lt"/>
                          <a:ea typeface="+mn-ea"/>
                          <a:cs typeface="+mn-cs"/>
                        </a:rPr>
                        <a:t>I can hold a book the right way up and turn pages by myself</a:t>
                      </a:r>
                      <a:endParaRPr lang="en-GB" sz="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endParaRPr lang="en-US" sz="900" kern="1200" dirty="0">
                        <a:solidFill>
                          <a:schemeClr val="dk1"/>
                        </a:solidFill>
                        <a:effectLst/>
                        <a:latin typeface="+mn-lt"/>
                        <a:ea typeface="+mn-ea"/>
                        <a:cs typeface="+mn-cs"/>
                      </a:endParaRPr>
                    </a:p>
                    <a:p>
                      <a:pPr marL="171450" indent="-171450" algn="ctr">
                        <a:lnSpc>
                          <a:spcPct val="107000"/>
                        </a:lnSpc>
                        <a:spcAft>
                          <a:spcPts val="0"/>
                        </a:spcAft>
                        <a:buFontTx/>
                        <a:buChar char="-"/>
                      </a:pPr>
                      <a:r>
                        <a:rPr lang="en-US" sz="900" b="1" i="0" kern="1200" dirty="0">
                          <a:solidFill>
                            <a:schemeClr val="dk1"/>
                          </a:solidFill>
                          <a:effectLst/>
                          <a:latin typeface="+mn-lt"/>
                          <a:ea typeface="+mn-ea"/>
                          <a:cs typeface="+mn-cs"/>
                        </a:rPr>
                        <a:t>I know that print can have different purposes  </a:t>
                      </a:r>
                    </a:p>
                    <a:p>
                      <a:pPr marL="171450" indent="-171450" algn="ctr">
                        <a:lnSpc>
                          <a:spcPct val="107000"/>
                        </a:lnSpc>
                        <a:spcAft>
                          <a:spcPts val="0"/>
                        </a:spcAft>
                        <a:buFontTx/>
                        <a:buChar char="-"/>
                      </a:pPr>
                      <a:r>
                        <a:rPr lang="en-US" sz="900" b="1" i="0" kern="1200" dirty="0">
                          <a:solidFill>
                            <a:schemeClr val="dk1"/>
                          </a:solidFill>
                          <a:effectLst/>
                          <a:latin typeface="+mn-lt"/>
                          <a:ea typeface="+mn-ea"/>
                          <a:cs typeface="+mn-cs"/>
                        </a:rPr>
                        <a:t>I</a:t>
                      </a:r>
                      <a:r>
                        <a:rPr lang="en-US" sz="900" b="1" i="0" kern="1200" baseline="0" dirty="0">
                          <a:solidFill>
                            <a:schemeClr val="dk1"/>
                          </a:solidFill>
                          <a:effectLst/>
                          <a:latin typeface="+mn-lt"/>
                          <a:ea typeface="+mn-ea"/>
                          <a:cs typeface="+mn-cs"/>
                        </a:rPr>
                        <a:t> know the names of the different parts of a book </a:t>
                      </a:r>
                      <a:endParaRPr lang="en-US" sz="200" b="1"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ffectLst/>
                        <a:latin typeface="+mn-lt"/>
                        <a:ea typeface="Calibri" panose="020F0502020204030204" pitchFamily="34" charset="0"/>
                        <a:cs typeface="Amatic SC" panose="00000500000000000000" pitchFamily="2" charset="-79"/>
                      </a:endParaRP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know that we read English text from left to right and from top to bottom </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can identify signs and symbols in the environment and recall what they mean/ I can ascribe meaning to other marks, like on signage.</a:t>
                      </a:r>
                      <a:endParaRPr lang="en-GB" sz="200" b="1" dirty="0">
                        <a:solidFill>
                          <a:schemeClr val="tx1"/>
                        </a:solidFill>
                        <a:effectLst/>
                        <a:latin typeface="+mn-lt"/>
                        <a:ea typeface="Calibri" panose="020F0502020204030204" pitchFamily="34" charset="0"/>
                        <a:cs typeface="Amatic SC" panose="00000500000000000000" pitchFamily="2" charset="-79"/>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endParaRPr lang="en-US" sz="100" b="1" i="0" kern="1200" dirty="0">
                        <a:solidFill>
                          <a:schemeClr val="dk1"/>
                        </a:solidFill>
                        <a:effectLst/>
                        <a:latin typeface="+mn-lt"/>
                        <a:ea typeface="+mn-ea"/>
                        <a:cs typeface="+mn-cs"/>
                      </a:endParaRPr>
                    </a:p>
                    <a:p>
                      <a:pPr algn="ctr">
                        <a:lnSpc>
                          <a:spcPct val="107000"/>
                        </a:lnSpc>
                        <a:spcAft>
                          <a:spcPts val="800"/>
                        </a:spcAft>
                      </a:pPr>
                      <a:r>
                        <a:rPr lang="en-US" sz="900" b="1" i="0" kern="1200" dirty="0">
                          <a:solidFill>
                            <a:schemeClr val="dk1"/>
                          </a:solidFill>
                          <a:effectLst/>
                          <a:latin typeface="+mn-lt"/>
                          <a:ea typeface="+mn-ea"/>
                          <a:cs typeface="+mn-cs"/>
                        </a:rPr>
                        <a:t>- I can spot and suggest rhymes - count or clap syllables in a word - </a:t>
                      </a:r>
                      <a:r>
                        <a:rPr lang="en-US" sz="900" b="1" i="0" kern="1200" dirty="0" err="1">
                          <a:solidFill>
                            <a:schemeClr val="dk1"/>
                          </a:solidFill>
                          <a:effectLst/>
                          <a:latin typeface="+mn-lt"/>
                          <a:ea typeface="+mn-ea"/>
                          <a:cs typeface="+mn-cs"/>
                        </a:rPr>
                        <a:t>recognise</a:t>
                      </a:r>
                      <a:r>
                        <a:rPr lang="en-US" sz="900" b="1" i="0" kern="1200" dirty="0">
                          <a:solidFill>
                            <a:schemeClr val="dk1"/>
                          </a:solidFill>
                          <a:effectLst/>
                          <a:latin typeface="+mn-lt"/>
                          <a:ea typeface="+mn-ea"/>
                          <a:cs typeface="+mn-cs"/>
                        </a:rPr>
                        <a:t> words with the same initial sound, such as money and mother</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pic>
        <p:nvPicPr>
          <p:cNvPr id="6" name="Picture 5"/>
          <p:cNvPicPr/>
          <p:nvPr/>
        </p:nvPicPr>
        <p:blipFill rotWithShape="1">
          <a:blip r:embed="rId4"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13768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56420773"/>
              </p:ext>
            </p:extLst>
          </p:nvPr>
        </p:nvGraphicFramePr>
        <p:xfrm>
          <a:off x="366318" y="738067"/>
          <a:ext cx="11459364" cy="472440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 celebrate!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People who help us</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Growing</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TFW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change due to children’s interests </a:t>
                      </a:r>
                    </a:p>
                    <a:p>
                      <a:pPr algn="ctr"/>
                      <a:endParaRPr lang="en-US" sz="1800" b="0" dirty="0">
                        <a:latin typeface="Amatic SC" panose="00000500000000000000" pitchFamily="2" charset="-79"/>
                        <a:cs typeface="Amatic SC" panose="00000500000000000000" pitchFamily="2" charset="-79"/>
                      </a:endParaRPr>
                    </a:p>
                    <a:p>
                      <a:pPr algn="ctr"/>
                      <a:endParaRPr lang="en-US" sz="900" b="0" dirty="0">
                        <a:latin typeface="+mn-lt"/>
                        <a:cs typeface="Amatic SC" panose="00000500000000000000" pitchFamily="2" charset="-79"/>
                      </a:endParaRPr>
                    </a:p>
                    <a:p>
                      <a:pPr algn="ctr"/>
                      <a:endParaRPr lang="en-US"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algn="ctr" rtl="0" fontAlgn="base"/>
                      <a:r>
                        <a:rPr lang="en-US" sz="900" b="1" i="0" kern="1200" dirty="0">
                          <a:solidFill>
                            <a:schemeClr val="dk1"/>
                          </a:solidFill>
                          <a:effectLst/>
                          <a:latin typeface="+mn-lt"/>
                          <a:ea typeface="+mn-ea"/>
                          <a:cs typeface="+mn-cs"/>
                        </a:rPr>
                        <a:t>- I can randomly scribble on the page, sometimes with both hands. </a:t>
                      </a:r>
                    </a:p>
                    <a:p>
                      <a:pPr algn="ctr" rtl="0" fontAlgn="base"/>
                      <a:r>
                        <a:rPr lang="en-US" sz="900" b="1" i="0" kern="1200" dirty="0">
                          <a:solidFill>
                            <a:schemeClr val="dk1"/>
                          </a:solidFill>
                          <a:effectLst/>
                          <a:latin typeface="+mn-lt"/>
                          <a:ea typeface="+mn-ea"/>
                          <a:cs typeface="+mn-cs"/>
                        </a:rPr>
                        <a:t> </a:t>
                      </a:r>
                    </a:p>
                    <a:p>
                      <a:pPr algn="ctr" rtl="0" fontAlgn="base"/>
                      <a:r>
                        <a:rPr lang="en-US" sz="900" b="1" i="0" kern="1200" dirty="0">
                          <a:solidFill>
                            <a:schemeClr val="dk1"/>
                          </a:solidFill>
                          <a:effectLst/>
                          <a:latin typeface="+mn-lt"/>
                          <a:ea typeface="+mn-ea"/>
                          <a:cs typeface="+mn-cs"/>
                        </a:rPr>
                        <a:t>- I can begin to balance when sitting.  </a:t>
                      </a:r>
                    </a:p>
                    <a:p>
                      <a:pPr algn="ctr" rtl="0" fontAlgn="base"/>
                      <a:r>
                        <a:rPr lang="en-US" sz="900" b="1" i="0" kern="1200" dirty="0">
                          <a:solidFill>
                            <a:schemeClr val="dk1"/>
                          </a:solidFill>
                          <a:effectLst/>
                          <a:latin typeface="+mn-lt"/>
                          <a:ea typeface="+mn-ea"/>
                          <a:cs typeface="+mn-cs"/>
                        </a:rPr>
                        <a:t> </a:t>
                      </a:r>
                    </a:p>
                    <a:p>
                      <a:pPr algn="ctr" rtl="0" fontAlgn="base"/>
                      <a:r>
                        <a:rPr lang="en-US" sz="900" b="1" i="0" kern="1200" dirty="0">
                          <a:solidFill>
                            <a:schemeClr val="dk1"/>
                          </a:solidFill>
                          <a:effectLst/>
                          <a:latin typeface="+mn-lt"/>
                          <a:ea typeface="+mn-ea"/>
                          <a:cs typeface="+mn-cs"/>
                        </a:rPr>
                        <a:t>- I can make connections between my actions and the marks being made. </a:t>
                      </a:r>
                      <a:endParaRPr lang="en-US" sz="1800" b="0" i="0" kern="1200" dirty="0">
                        <a:solidFill>
                          <a:schemeClr val="dk1"/>
                        </a:solidFill>
                        <a:effectLst/>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gn="ctr">
                        <a:lnSpc>
                          <a:spcPct val="107000"/>
                        </a:lnSpc>
                        <a:spcAft>
                          <a:spcPts val="800"/>
                        </a:spcAft>
                        <a:buFontTx/>
                        <a:buChar char="-"/>
                      </a:pPr>
                      <a:endParaRPr lang="en-US" sz="100" b="1" i="0" kern="1200" dirty="0">
                        <a:solidFill>
                          <a:schemeClr val="dk1"/>
                        </a:solidFill>
                        <a:effectLst/>
                        <a:latin typeface="+mn-lt"/>
                        <a:ea typeface="+mn-ea"/>
                        <a:cs typeface="+mn-cs"/>
                      </a:endParaRPr>
                    </a:p>
                    <a:p>
                      <a:pPr marL="171450" indent="-171450" algn="ctr">
                        <a:lnSpc>
                          <a:spcPct val="107000"/>
                        </a:lnSpc>
                        <a:spcAft>
                          <a:spcPts val="800"/>
                        </a:spcAft>
                        <a:buFontTx/>
                        <a:buChar char="-"/>
                      </a:pPr>
                      <a:endParaRPr lang="en-US" sz="100" b="1" i="0" kern="1200" dirty="0">
                        <a:solidFill>
                          <a:schemeClr val="dk1"/>
                        </a:solidFill>
                        <a:effectLst/>
                        <a:latin typeface="+mn-lt"/>
                        <a:ea typeface="+mn-ea"/>
                        <a:cs typeface="+mn-cs"/>
                      </a:endParaRPr>
                    </a:p>
                    <a:p>
                      <a:pPr marL="171450" indent="-171450" algn="ctr">
                        <a:lnSpc>
                          <a:spcPct val="107000"/>
                        </a:lnSpc>
                        <a:spcAft>
                          <a:spcPts val="800"/>
                        </a:spcAft>
                        <a:buFontTx/>
                        <a:buChar char="-"/>
                      </a:pPr>
                      <a:r>
                        <a:rPr lang="en-US" sz="900" b="1" i="0" kern="1200" dirty="0">
                          <a:solidFill>
                            <a:schemeClr val="dk1"/>
                          </a:solidFill>
                          <a:effectLst/>
                          <a:latin typeface="+mn-lt"/>
                          <a:ea typeface="+mn-ea"/>
                          <a:cs typeface="+mn-cs"/>
                        </a:rPr>
                        <a:t>I can control the marks on the page. </a:t>
                      </a:r>
                    </a:p>
                    <a:p>
                      <a:pPr marL="171450" indent="-171450" algn="ctr">
                        <a:lnSpc>
                          <a:spcPct val="107000"/>
                        </a:lnSpc>
                        <a:spcAft>
                          <a:spcPts val="800"/>
                        </a:spcAft>
                        <a:buFontTx/>
                        <a:buChar char="-"/>
                      </a:pPr>
                      <a:r>
                        <a:rPr lang="en-US" sz="900" b="1" i="0" kern="1200" dirty="0">
                          <a:solidFill>
                            <a:schemeClr val="dk1"/>
                          </a:solidFill>
                          <a:effectLst/>
                          <a:latin typeface="+mn-lt"/>
                          <a:ea typeface="+mn-ea"/>
                          <a:cs typeface="+mn-cs"/>
                        </a:rPr>
                        <a:t>I can use a range of tools to make marks and show an interest in my own marks and others marks. </a:t>
                      </a:r>
                      <a:endParaRPr lang="en-US" sz="100" b="1"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endParaRPr lang="en-US" sz="1100" dirty="0">
                        <a:effectLst/>
                        <a:latin typeface="+mn-lt"/>
                        <a:ea typeface="Calibri" panose="020F0502020204030204" pitchFamily="34" charset="0"/>
                        <a:cs typeface="Times New Roman" panose="02020603050405020304" pitchFamily="18" charset="0"/>
                      </a:endParaRPr>
                    </a:p>
                    <a:p>
                      <a:pPr algn="ctr" rtl="0" fontAlgn="base"/>
                      <a:r>
                        <a:rPr lang="en-US" sz="900" b="1" i="0" kern="1200" dirty="0">
                          <a:solidFill>
                            <a:schemeClr val="dk1"/>
                          </a:solidFill>
                          <a:effectLst/>
                          <a:latin typeface="+mn-lt"/>
                          <a:ea typeface="+mn-ea"/>
                          <a:cs typeface="+mn-cs"/>
                        </a:rPr>
                        <a:t>- I can make connections between my actions and the marks being made.  </a:t>
                      </a:r>
                    </a:p>
                    <a:p>
                      <a:pPr algn="ctr" rtl="0" fontAlgn="base"/>
                      <a:r>
                        <a:rPr lang="en-US" sz="900" b="1" i="0" kern="1200" dirty="0">
                          <a:solidFill>
                            <a:schemeClr val="dk1"/>
                          </a:solidFill>
                          <a:effectLst/>
                          <a:latin typeface="+mn-lt"/>
                          <a:ea typeface="+mn-ea"/>
                          <a:cs typeface="+mn-cs"/>
                        </a:rPr>
                        <a:t> </a:t>
                      </a:r>
                    </a:p>
                    <a:p>
                      <a:pPr algn="ctr" rtl="0" fontAlgn="base"/>
                      <a:r>
                        <a:rPr lang="en-US" sz="900" b="1" i="0" kern="1200" dirty="0">
                          <a:solidFill>
                            <a:schemeClr val="dk1"/>
                          </a:solidFill>
                          <a:effectLst/>
                          <a:latin typeface="+mn-lt"/>
                          <a:ea typeface="+mn-ea"/>
                          <a:cs typeface="+mn-cs"/>
                        </a:rPr>
                        <a:t>- I ascribe meaning to my marks </a:t>
                      </a:r>
                    </a:p>
                    <a:p>
                      <a:pPr algn="ctr">
                        <a:lnSpc>
                          <a:spcPct val="115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endParaRPr lang="en-US" sz="1100" dirty="0">
                        <a:solidFill>
                          <a:schemeClr val="bg1">
                            <a:lumMod val="50000"/>
                          </a:schemeClr>
                        </a:solidFill>
                      </a:endParaRPr>
                    </a:p>
                    <a:p>
                      <a:pPr marL="171450" marR="0" indent="-171450" algn="ctr" defTabSz="914400" rtl="0" eaLnBrk="1" fontAlgn="auto" latinLnBrk="0" hangingPunct="1">
                        <a:lnSpc>
                          <a:spcPct val="107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can distinguish between the different marks I make.  </a:t>
                      </a:r>
                    </a:p>
                    <a:p>
                      <a:pPr marL="171450" marR="0" indent="-171450" algn="ctr" defTabSz="914400" rtl="0" eaLnBrk="1" fontAlgn="auto" latinLnBrk="0" hangingPunct="1">
                        <a:lnSpc>
                          <a:spcPct val="107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can tell an adult what my marks mean</a:t>
                      </a:r>
                    </a:p>
                    <a:p>
                      <a:pPr marL="171450" marR="0" indent="-171450" algn="ctr" defTabSz="914400" rtl="0" eaLnBrk="1" fontAlgn="auto" latinLnBrk="0" hangingPunct="1">
                        <a:lnSpc>
                          <a:spcPct val="107000"/>
                        </a:lnSpc>
                        <a:spcBef>
                          <a:spcPts val="0"/>
                        </a:spcBef>
                        <a:spcAft>
                          <a:spcPts val="0"/>
                        </a:spcAft>
                        <a:buClrTx/>
                        <a:buSzTx/>
                        <a:buFontTx/>
                        <a:buChar char="-"/>
                        <a:tabLst/>
                        <a:defRPr/>
                      </a:pPr>
                      <a:endParaRPr lang="en-US" sz="900" b="1" i="0" kern="1200" dirty="0">
                        <a:solidFill>
                          <a:schemeClr val="dk1"/>
                        </a:solidFill>
                        <a:effectLst/>
                        <a:latin typeface="+mn-lt"/>
                        <a:ea typeface="+mn-ea"/>
                        <a:cs typeface="+mn-cs"/>
                      </a:endParaRPr>
                    </a:p>
                    <a:p>
                      <a:pPr algn="ctr" rtl="0" fontAlgn="base"/>
                      <a:r>
                        <a:rPr lang="en-US" sz="900" b="1" i="0" kern="1200" dirty="0">
                          <a:solidFill>
                            <a:schemeClr val="dk1"/>
                          </a:solidFill>
                          <a:effectLst/>
                          <a:latin typeface="+mn-lt"/>
                          <a:ea typeface="+mn-ea"/>
                          <a:cs typeface="+mn-cs"/>
                        </a:rPr>
                        <a:t>- I can draw lines and circles in the air, on the floor or on large sheets of paper, balancing well and using whole arm and body.  </a:t>
                      </a:r>
                    </a:p>
                    <a:p>
                      <a:pPr algn="ctr" rtl="0" fontAlgn="base"/>
                      <a:r>
                        <a:rPr lang="en-US" sz="900" b="1" i="0" kern="1200" dirty="0">
                          <a:solidFill>
                            <a:schemeClr val="dk1"/>
                          </a:solidFill>
                          <a:effectLst/>
                          <a:latin typeface="+mn-lt"/>
                          <a:ea typeface="+mn-ea"/>
                          <a:cs typeface="+mn-cs"/>
                        </a:rPr>
                        <a:t> </a:t>
                      </a:r>
                    </a:p>
                    <a:p>
                      <a:pPr algn="ctr" rtl="0" fontAlgn="base"/>
                      <a:r>
                        <a:rPr lang="en-US" sz="900" b="1" i="0" kern="1200" dirty="0">
                          <a:solidFill>
                            <a:schemeClr val="dk1"/>
                          </a:solidFill>
                          <a:effectLst/>
                          <a:latin typeface="+mn-lt"/>
                          <a:ea typeface="+mn-ea"/>
                          <a:cs typeface="+mn-cs"/>
                        </a:rPr>
                        <a:t>- I can copy shapes, letter and pictures </a:t>
                      </a:r>
                    </a:p>
                    <a:p>
                      <a:pPr marL="171450" marR="0" indent="-171450" algn="ctr" defTabSz="914400" rtl="0" eaLnBrk="1" fontAlgn="auto" latinLnBrk="0" hangingPunct="1">
                        <a:lnSpc>
                          <a:spcPct val="107000"/>
                        </a:lnSpc>
                        <a:spcBef>
                          <a:spcPts val="0"/>
                        </a:spcBef>
                        <a:spcAft>
                          <a:spcPts val="0"/>
                        </a:spcAft>
                        <a:buClrTx/>
                        <a:buSzTx/>
                        <a:buFontTx/>
                        <a:buChar char="-"/>
                        <a:tabLst/>
                        <a:defRPr/>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171450" marR="0" lvl="0" indent="-171450" algn="ctr" defTabSz="914400" rtl="0" eaLnBrk="1" fontAlgn="auto" latinLnBrk="0" hangingPunct="1">
                        <a:lnSpc>
                          <a:spcPct val="107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can identify sounds from my own name in other words.</a:t>
                      </a:r>
                    </a:p>
                    <a:p>
                      <a:pPr marL="171450" marR="0" lvl="0" indent="-171450" algn="ctr" defTabSz="914400" rtl="0" eaLnBrk="1" fontAlgn="auto" latinLnBrk="0" hangingPunct="1">
                        <a:lnSpc>
                          <a:spcPct val="107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can write some or all of my name.</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endParaRPr lang="en-US" sz="100" b="1" i="0" kern="1200" dirty="0">
                        <a:solidFill>
                          <a:schemeClr val="dk1"/>
                        </a:solidFill>
                        <a:effectLst/>
                        <a:latin typeface="+mn-lt"/>
                        <a:ea typeface="+mn-ea"/>
                        <a:cs typeface="+mn-cs"/>
                      </a:endParaRPr>
                    </a:p>
                    <a:p>
                      <a:pPr marL="171450" indent="-171450" algn="ctr">
                        <a:lnSpc>
                          <a:spcPct val="107000"/>
                        </a:lnSpc>
                        <a:spcAft>
                          <a:spcPts val="800"/>
                        </a:spcAft>
                        <a:buFontTx/>
                        <a:buChar char="-"/>
                      </a:pPr>
                      <a:r>
                        <a:rPr lang="en-US" sz="900" b="1" i="0" kern="1200" dirty="0">
                          <a:solidFill>
                            <a:schemeClr val="dk1"/>
                          </a:solidFill>
                          <a:effectLst/>
                          <a:latin typeface="+mn-lt"/>
                          <a:ea typeface="+mn-ea"/>
                          <a:cs typeface="+mn-cs"/>
                        </a:rPr>
                        <a:t>I can use some of my print and letter knowledge in my early writing. For example: writing a pretend shopping list that starts at the top of the page; write ‘m’ for mummy. </a:t>
                      </a:r>
                    </a:p>
                    <a:p>
                      <a:pPr marL="171450" indent="-171450" algn="ctr">
                        <a:lnSpc>
                          <a:spcPct val="107000"/>
                        </a:lnSpc>
                        <a:spcAft>
                          <a:spcPts val="800"/>
                        </a:spcAft>
                        <a:buFontTx/>
                        <a:buChar char="-"/>
                      </a:pPr>
                      <a:r>
                        <a:rPr lang="en-US" sz="900" b="1" i="0" kern="1200" dirty="0">
                          <a:solidFill>
                            <a:schemeClr val="dk1"/>
                          </a:solidFill>
                          <a:effectLst/>
                          <a:latin typeface="+mn-lt"/>
                          <a:ea typeface="+mn-ea"/>
                          <a:cs typeface="+mn-cs"/>
                        </a:rPr>
                        <a:t>I can write some letters accurately </a:t>
                      </a:r>
                      <a:endParaRPr lang="en-GB" sz="500" b="1" baseline="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pic>
        <p:nvPicPr>
          <p:cNvPr id="6" name="Picture 5"/>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26974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45913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30176247"/>
              </p:ext>
            </p:extLst>
          </p:nvPr>
        </p:nvGraphicFramePr>
        <p:xfrm>
          <a:off x="366318" y="963139"/>
          <a:ext cx="11459364" cy="5334000"/>
        </p:xfrm>
        <a:graphic>
          <a:graphicData uri="http://schemas.openxmlformats.org/drawingml/2006/table">
            <a:tbl>
              <a:tblPr firstRow="1" bandRow="1">
                <a:tableStyleId>{5C22544A-7EE6-4342-B048-85BDC9FD1C3A}</a:tableStyleId>
              </a:tblPr>
              <a:tblGrid>
                <a:gridCol w="1436356">
                  <a:extLst>
                    <a:ext uri="{9D8B030D-6E8A-4147-A177-3AD203B41FA5}">
                      <a16:colId xmlns:a16="http://schemas.microsoft.com/office/drawing/2014/main" val="385991600"/>
                    </a:ext>
                  </a:extLst>
                </a:gridCol>
                <a:gridCol w="1524000">
                  <a:extLst>
                    <a:ext uri="{9D8B030D-6E8A-4147-A177-3AD203B41FA5}">
                      <a16:colId xmlns:a16="http://schemas.microsoft.com/office/drawing/2014/main" val="2865123548"/>
                    </a:ext>
                  </a:extLst>
                </a:gridCol>
                <a:gridCol w="1593669">
                  <a:extLst>
                    <a:ext uri="{9D8B030D-6E8A-4147-A177-3AD203B41FA5}">
                      <a16:colId xmlns:a16="http://schemas.microsoft.com/office/drawing/2014/main" val="4070119093"/>
                    </a:ext>
                  </a:extLst>
                </a:gridCol>
                <a:gridCol w="1584960">
                  <a:extLst>
                    <a:ext uri="{9D8B030D-6E8A-4147-A177-3AD203B41FA5}">
                      <a16:colId xmlns:a16="http://schemas.microsoft.com/office/drawing/2014/main" val="4170726770"/>
                    </a:ext>
                  </a:extLst>
                </a:gridCol>
                <a:gridCol w="1471748">
                  <a:extLst>
                    <a:ext uri="{9D8B030D-6E8A-4147-A177-3AD203B41FA5}">
                      <a16:colId xmlns:a16="http://schemas.microsoft.com/office/drawing/2014/main" val="3271835865"/>
                    </a:ext>
                  </a:extLst>
                </a:gridCol>
                <a:gridCol w="1976846">
                  <a:extLst>
                    <a:ext uri="{9D8B030D-6E8A-4147-A177-3AD203B41FA5}">
                      <a16:colId xmlns:a16="http://schemas.microsoft.com/office/drawing/2014/main" val="1606832396"/>
                    </a:ext>
                  </a:extLst>
                </a:gridCol>
                <a:gridCol w="1871785">
                  <a:extLst>
                    <a:ext uri="{9D8B030D-6E8A-4147-A177-3AD203B41FA5}">
                      <a16:colId xmlns:a16="http://schemas.microsoft.com/office/drawing/2014/main" val="4046203905"/>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People who help us</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Growing</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Sapling seaside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800" b="0" dirty="0" err="1">
                          <a:latin typeface="Amatic SC" panose="00000500000000000000" pitchFamily="2" charset="-79"/>
                          <a:cs typeface="Amatic SC" panose="00000500000000000000" pitchFamily="2" charset="-79"/>
                        </a:rPr>
                        <a:t>Maths</a:t>
                      </a:r>
                      <a:endParaRPr lang="en-US" sz="2800" b="0" dirty="0">
                        <a:latin typeface="Amatic SC" panose="00000500000000000000" pitchFamily="2" charset="-79"/>
                        <a:cs typeface="Amatic SC" panose="00000500000000000000" pitchFamily="2" charset="-79"/>
                      </a:endParaRPr>
                    </a:p>
                    <a:p>
                      <a:pPr algn="ctr"/>
                      <a:r>
                        <a:rPr lang="en-US" sz="16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6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Developing a </a:t>
                      </a:r>
                      <a:r>
                        <a:rPr lang="en-US" sz="800" b="1" dirty="0"/>
                        <a:t>strong grounding in number </a:t>
                      </a:r>
                      <a:r>
                        <a:rPr lang="en-US" sz="800" dirty="0"/>
                        <a:t>is essential so that all children develop the necessary </a:t>
                      </a:r>
                      <a:r>
                        <a:rPr lang="en-US" sz="800" b="1" dirty="0"/>
                        <a:t>building blocks </a:t>
                      </a:r>
                      <a:r>
                        <a:rPr lang="en-US" sz="800" dirty="0"/>
                        <a:t>to excel mathematically. Children should be able to </a:t>
                      </a:r>
                      <a:r>
                        <a:rPr lang="en-US" sz="800" b="1" dirty="0"/>
                        <a:t>count confidently</a:t>
                      </a:r>
                      <a:r>
                        <a:rPr lang="en-US" sz="800" dirty="0"/>
                        <a:t>, develop a deep understanding of the </a:t>
                      </a:r>
                      <a:r>
                        <a:rPr lang="en-US" sz="800" b="1" dirty="0"/>
                        <a:t>numbers to 10</a:t>
                      </a:r>
                      <a:r>
                        <a:rPr lang="en-US" sz="800" dirty="0"/>
                        <a:t>, the </a:t>
                      </a:r>
                      <a:r>
                        <a:rPr lang="en-US" sz="800" b="1" dirty="0"/>
                        <a:t>relationships between </a:t>
                      </a:r>
                      <a:r>
                        <a:rPr lang="en-US" sz="800" dirty="0"/>
                        <a:t>them and the patterns within those numbers. By providing frequent and varied opportunities to build and apply this understanding - such as using </a:t>
                      </a:r>
                      <a:r>
                        <a:rPr lang="en-US" sz="800" b="1" dirty="0"/>
                        <a:t>manipulatives,</a:t>
                      </a:r>
                      <a:r>
                        <a:rPr lang="en-US" sz="800" dirty="0"/>
                        <a:t> including small pebbles and tens frames for organising counting - children will develop a secure base of knowledge and vocabulary from which </a:t>
                      </a:r>
                      <a:r>
                        <a:rPr lang="en-US" sz="800" b="1" dirty="0"/>
                        <a:t>mastery of mathematics </a:t>
                      </a:r>
                      <a:r>
                        <a:rPr lang="en-US" sz="800" dirty="0"/>
                        <a:t>is built. In addition, it is important that the curriculum includes </a:t>
                      </a:r>
                      <a:r>
                        <a:rPr lang="en-US" sz="800" b="1" dirty="0"/>
                        <a:t>rich opportunities for children to develop their spatial reasoning </a:t>
                      </a:r>
                      <a:r>
                        <a:rPr lang="en-US" sz="800" dirty="0"/>
                        <a:t>skills across all areas of mathematics including shape, space and measures. It is important that children </a:t>
                      </a:r>
                      <a:r>
                        <a:rPr lang="en-US" sz="800" b="1" dirty="0"/>
                        <a:t>develop positive attitudes and interests in mathematics</a:t>
                      </a:r>
                      <a:r>
                        <a:rPr lang="en-US" sz="800" dirty="0"/>
                        <a:t>, look for </a:t>
                      </a:r>
                      <a:r>
                        <a:rPr lang="en-US" sz="800" b="1" dirty="0"/>
                        <a:t>patterns and relationships</a:t>
                      </a:r>
                      <a:r>
                        <a:rPr lang="en-US" sz="800" dirty="0"/>
                        <a:t>, spot </a:t>
                      </a:r>
                      <a:r>
                        <a:rPr lang="en-US" sz="800" b="1" dirty="0"/>
                        <a:t>connections, ‘have a go’</a:t>
                      </a:r>
                      <a:r>
                        <a:rPr lang="en-US" sz="800" dirty="0"/>
                        <a:t>, </a:t>
                      </a:r>
                      <a:r>
                        <a:rPr lang="en-US" sz="800" b="1" dirty="0"/>
                        <a:t>talk to adults </a:t>
                      </a:r>
                      <a:r>
                        <a:rPr lang="en-US" sz="800" dirty="0"/>
                        <a:t>and peers about what they notice and not be afraid to make mistakes.</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ctr">
                        <a:buFontTx/>
                        <a:buChar char="-"/>
                      </a:pPr>
                      <a:r>
                        <a:rPr lang="en-US" sz="1000" b="1" dirty="0">
                          <a:solidFill>
                            <a:schemeClr val="tx1"/>
                          </a:solidFill>
                          <a:latin typeface="+mn-lt"/>
                          <a:cs typeface="Amatic SC" panose="00000500000000000000" pitchFamily="2" charset="-79"/>
                        </a:rPr>
                        <a:t>I can recite some number names in sequence</a:t>
                      </a:r>
                    </a:p>
                    <a:p>
                      <a:pPr marL="171450" indent="-171450" algn="ctr">
                        <a:buFontTx/>
                        <a:buChar char="-"/>
                      </a:pPr>
                      <a:r>
                        <a:rPr lang="en-US" sz="1000" b="1" dirty="0">
                          <a:solidFill>
                            <a:schemeClr val="tx1"/>
                          </a:solidFill>
                          <a:latin typeface="+mn-lt"/>
                          <a:cs typeface="Amatic SC" panose="00000500000000000000" pitchFamily="2" charset="-79"/>
                        </a:rPr>
                        <a:t>I can show interest in and join in with number rhymes </a:t>
                      </a:r>
                      <a:endParaRPr lang="en-GB" sz="10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dirty="0">
                          <a:solidFill>
                            <a:schemeClr val="tx1"/>
                          </a:solidFill>
                          <a:latin typeface="+mn-lt"/>
                          <a:cs typeface="Amatic SC" panose="00000500000000000000" pitchFamily="2" charset="-79"/>
                        </a:rPr>
                        <a:t>I can recite some number names past 5</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dirty="0">
                          <a:solidFill>
                            <a:schemeClr val="tx1"/>
                          </a:solidFill>
                          <a:latin typeface="+mn-lt"/>
                          <a:cs typeface="Amatic SC" panose="00000500000000000000" pitchFamily="2" charset="-79"/>
                        </a:rPr>
                        <a:t>- I can have conversations about numbers</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dirty="0">
                          <a:solidFill>
                            <a:schemeClr val="tx1"/>
                          </a:solidFill>
                          <a:latin typeface="+mn-lt"/>
                          <a:cs typeface="Amatic SC" panose="00000500000000000000" pitchFamily="2" charset="-79"/>
                        </a:rPr>
                        <a:t>- I can say when two small groups have the same number </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dirty="0">
                          <a:solidFill>
                            <a:schemeClr val="tx1"/>
                          </a:solidFill>
                          <a:latin typeface="+mn-lt"/>
                          <a:cs typeface="Amatic SC" panose="00000500000000000000" pitchFamily="2" charset="-79"/>
                        </a:rPr>
                        <a:t>I can sort objects using one simple criteria</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dirty="0">
                          <a:solidFill>
                            <a:schemeClr val="tx1"/>
                          </a:solidFill>
                          <a:latin typeface="+mn-lt"/>
                          <a:cs typeface="Amatic SC" panose="00000500000000000000" pitchFamily="2" charset="-79"/>
                        </a:rPr>
                        <a:t>I</a:t>
                      </a:r>
                      <a:r>
                        <a:rPr lang="en-US" sz="1000" b="1" baseline="0" dirty="0">
                          <a:solidFill>
                            <a:schemeClr val="tx1"/>
                          </a:solidFill>
                          <a:latin typeface="+mn-lt"/>
                          <a:cs typeface="Amatic SC" panose="00000500000000000000" pitchFamily="2" charset="-79"/>
                        </a:rPr>
                        <a:t> can share play toys with a friend  when asked </a:t>
                      </a:r>
                      <a:endParaRPr lang="en-US" sz="1000" b="1" dirty="0">
                        <a:solidFill>
                          <a:schemeClr val="tx1"/>
                        </a:solidFill>
                        <a:latin typeface="+mn-lt"/>
                        <a:cs typeface="Amatic SC" panose="00000500000000000000" pitchFamily="2" charset="-79"/>
                      </a:endParaRPr>
                    </a:p>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gn="ctr">
                        <a:buFontTx/>
                        <a:buChar char="-"/>
                      </a:pPr>
                      <a:r>
                        <a:rPr lang="en-US" sz="1000" b="1" dirty="0">
                          <a:solidFill>
                            <a:schemeClr val="tx1"/>
                          </a:solidFill>
                          <a:latin typeface="+mn-lt"/>
                          <a:cs typeface="Amatic SC" panose="00000500000000000000" pitchFamily="2" charset="-79"/>
                        </a:rPr>
                        <a:t>I can recite some number names in sequence</a:t>
                      </a:r>
                    </a:p>
                    <a:p>
                      <a:pPr marL="171450" indent="-171450" algn="ctr">
                        <a:buFontTx/>
                        <a:buChar char="-"/>
                      </a:pPr>
                      <a:r>
                        <a:rPr lang="en-US" sz="1000" b="1" dirty="0">
                          <a:solidFill>
                            <a:schemeClr val="tx1"/>
                          </a:solidFill>
                          <a:latin typeface="+mn-lt"/>
                          <a:cs typeface="Amatic SC" panose="00000500000000000000" pitchFamily="2" charset="-79"/>
                        </a:rPr>
                        <a:t>I can show interest in and join in with number rhymes </a:t>
                      </a:r>
                      <a:endParaRPr lang="en-GB" sz="1000" b="1" dirty="0">
                        <a:solidFill>
                          <a:schemeClr val="tx1"/>
                        </a:solidFill>
                        <a:latin typeface="+mn-lt"/>
                        <a:cs typeface="Amatic SC" panose="00000500000000000000" pitchFamily="2" charset="-79"/>
                      </a:endParaRPr>
                    </a:p>
                    <a:p>
                      <a:pPr marL="171450" indent="-171450" algn="ctr">
                        <a:buFontTx/>
                        <a:buChar char="-"/>
                      </a:pPr>
                      <a:r>
                        <a:rPr lang="en-GB" sz="1000" b="1" kern="1200" dirty="0">
                          <a:solidFill>
                            <a:schemeClr val="dk1"/>
                          </a:solidFill>
                          <a:effectLst/>
                          <a:latin typeface="+mn-lt"/>
                          <a:ea typeface="+mn-ea"/>
                          <a:cs typeface="+mn-cs"/>
                        </a:rPr>
                        <a:t>I can bring one or two objects to and adult when asked </a:t>
                      </a:r>
                    </a:p>
                    <a:p>
                      <a:pPr marL="171450" indent="-171450" algn="ctr">
                        <a:buFontTx/>
                        <a:buChar char="-"/>
                      </a:pPr>
                      <a:r>
                        <a:rPr lang="en-US" sz="1000" b="1" kern="1200" dirty="0">
                          <a:solidFill>
                            <a:schemeClr val="dk1"/>
                          </a:solidFill>
                          <a:effectLst/>
                          <a:latin typeface="+mn-lt"/>
                          <a:ea typeface="+mn-ea"/>
                          <a:cs typeface="+mn-cs"/>
                        </a:rPr>
                        <a:t>-I can extend</a:t>
                      </a:r>
                      <a:r>
                        <a:rPr lang="en-US" sz="1000" b="1" kern="1200" baseline="0" dirty="0">
                          <a:solidFill>
                            <a:schemeClr val="dk1"/>
                          </a:solidFill>
                          <a:effectLst/>
                          <a:latin typeface="+mn-lt"/>
                          <a:ea typeface="+mn-ea"/>
                          <a:cs typeface="+mn-cs"/>
                        </a:rPr>
                        <a:t> a simple ABABAB pattern</a:t>
                      </a:r>
                    </a:p>
                    <a:p>
                      <a:pPr marL="171450" indent="-171450" algn="ctr">
                        <a:buFontTx/>
                        <a:buChar char="-"/>
                      </a:pPr>
                      <a:r>
                        <a:rPr lang="en-US" sz="1000" b="1" kern="1200" baseline="0" dirty="0">
                          <a:solidFill>
                            <a:schemeClr val="dk1"/>
                          </a:solidFill>
                          <a:effectLst/>
                          <a:latin typeface="+mn-lt"/>
                          <a:ea typeface="+mn-ea"/>
                          <a:cs typeface="+mn-cs"/>
                        </a:rPr>
                        <a:t>I can experiment with my own symbols, marks and numerals </a:t>
                      </a:r>
                    </a:p>
                    <a:p>
                      <a:pPr marL="171450" indent="-171450" algn="ctr">
                        <a:buFontTx/>
                        <a:buChar char="-"/>
                      </a:pP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lgn="ctr">
                        <a:lnSpc>
                          <a:spcPct val="115000"/>
                        </a:lnSpc>
                        <a:spcAft>
                          <a:spcPts val="0"/>
                        </a:spcAft>
                        <a:buFontTx/>
                        <a:buChar char="-"/>
                      </a:pPr>
                      <a:r>
                        <a:rPr lang="en-GB" sz="1000" b="1" dirty="0">
                          <a:effectLst/>
                          <a:latin typeface="Calibri" panose="020F0502020204030204" pitchFamily="34" charset="0"/>
                          <a:ea typeface="Calibri" panose="020F0502020204030204" pitchFamily="34" charset="0"/>
                          <a:cs typeface="Times New Roman" panose="02020603050405020304" pitchFamily="18" charset="0"/>
                        </a:rPr>
                        <a:t>I can create a simple ABABAB pattern </a:t>
                      </a:r>
                    </a:p>
                    <a:p>
                      <a:pPr marL="171450" indent="-171450" algn="ctr">
                        <a:lnSpc>
                          <a:spcPct val="115000"/>
                        </a:lnSpc>
                        <a:spcAft>
                          <a:spcPts val="0"/>
                        </a:spcAft>
                        <a:buFontTx/>
                        <a:buChar char="-"/>
                      </a:pPr>
                      <a:r>
                        <a:rPr lang="en-US" sz="1000" b="1" dirty="0">
                          <a:effectLst/>
                          <a:latin typeface="Calibri" panose="020F0502020204030204" pitchFamily="34" charset="0"/>
                          <a:ea typeface="Calibri" panose="020F0502020204030204" pitchFamily="34" charset="0"/>
                          <a:cs typeface="Times New Roman" panose="02020603050405020304" pitchFamily="18" charset="0"/>
                        </a:rPr>
                        <a:t>I can use number names to ten</a:t>
                      </a:r>
                    </a:p>
                    <a:p>
                      <a:pPr marL="171450" indent="-171450" algn="ctr">
                        <a:lnSpc>
                          <a:spcPct val="115000"/>
                        </a:lnSpc>
                        <a:spcAft>
                          <a:spcPts val="0"/>
                        </a:spcAft>
                        <a:buFontTx/>
                        <a:buChar char="-"/>
                      </a:pPr>
                      <a:r>
                        <a:rPr lang="en-US" sz="1000" b="1" dirty="0">
                          <a:effectLst/>
                          <a:latin typeface="Calibri" panose="020F0502020204030204" pitchFamily="34" charset="0"/>
                          <a:ea typeface="Calibri" panose="020F0502020204030204" pitchFamily="34" charset="0"/>
                          <a:cs typeface="Times New Roman" panose="02020603050405020304" pitchFamily="18" charset="0"/>
                        </a:rPr>
                        <a:t>I</a:t>
                      </a: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 am beginning to could small quantities accurately </a:t>
                      </a:r>
                    </a:p>
                    <a:p>
                      <a:pPr marL="171450" indent="-171450" algn="ctr">
                        <a:lnSpc>
                          <a:spcPct val="115000"/>
                        </a:lnSpc>
                        <a:spcAft>
                          <a:spcPts val="0"/>
                        </a:spcAft>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show understanding of simple comparisons - more</a:t>
                      </a:r>
                    </a:p>
                    <a:p>
                      <a:pPr marL="171450" indent="-171450" algn="ctr">
                        <a:lnSpc>
                          <a:spcPct val="115000"/>
                        </a:lnSpc>
                        <a:spcAft>
                          <a:spcPts val="0"/>
                        </a:spcAft>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give one more object when asked </a:t>
                      </a:r>
                    </a:p>
                    <a:p>
                      <a:pPr marL="171450" indent="-171450" algn="ctr">
                        <a:lnSpc>
                          <a:spcPct val="115000"/>
                        </a:lnSpc>
                        <a:spcAft>
                          <a:spcPts val="0"/>
                        </a:spcAft>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identify the shape of everyday objects </a:t>
                      </a:r>
                    </a:p>
                    <a:p>
                      <a:pPr marL="171450" indent="-171450" algn="ctr">
                        <a:lnSpc>
                          <a:spcPct val="115000"/>
                        </a:lnSpc>
                        <a:spcAft>
                          <a:spcPts val="0"/>
                        </a:spcAft>
                        <a:buFontTx/>
                        <a:buChar char="-"/>
                      </a:pPr>
                      <a:endParaRPr lang="en-US"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ctr">
                        <a:lnSpc>
                          <a:spcPct val="115000"/>
                        </a:lnSpc>
                        <a:spcAft>
                          <a:spcPts val="0"/>
                        </a:spcAft>
                        <a:buFontTx/>
                        <a:buChar char="-"/>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lgn="ctr">
                        <a:buFontTx/>
                        <a:buChar char="-"/>
                      </a:pPr>
                      <a:r>
                        <a:rPr lang="en-US" sz="1000" b="1" dirty="0">
                          <a:solidFill>
                            <a:schemeClr val="tx1"/>
                          </a:solidFill>
                          <a:latin typeface="+mn-lt"/>
                          <a:cs typeface="Amatic SC" panose="00000500000000000000" pitchFamily="2" charset="-79"/>
                        </a:rPr>
                        <a:t>I can recite some number names in sequence</a:t>
                      </a:r>
                    </a:p>
                    <a:p>
                      <a:pPr marL="171450" indent="-171450" algn="ctr">
                        <a:buFontTx/>
                        <a:buChar char="-"/>
                      </a:pPr>
                      <a:r>
                        <a:rPr lang="en-US" sz="1000" b="1" dirty="0">
                          <a:solidFill>
                            <a:schemeClr val="tx1"/>
                          </a:solidFill>
                          <a:latin typeface="+mn-lt"/>
                          <a:cs typeface="Amatic SC" panose="00000500000000000000" pitchFamily="2" charset="-79"/>
                        </a:rPr>
                        <a:t>I can show interest in and join in with number rhymes </a:t>
                      </a:r>
                    </a:p>
                    <a:p>
                      <a:pPr marL="171450" indent="-171450" algn="ctr">
                        <a:buFontTx/>
                        <a:buChar char="-"/>
                      </a:pPr>
                      <a:r>
                        <a:rPr lang="en-US" sz="1000" b="1" dirty="0">
                          <a:solidFill>
                            <a:schemeClr val="tx1"/>
                          </a:solidFill>
                          <a:latin typeface="+mn-lt"/>
                          <a:cs typeface="Amatic SC" panose="00000500000000000000" pitchFamily="2" charset="-79"/>
                        </a:rPr>
                        <a:t>I</a:t>
                      </a:r>
                      <a:r>
                        <a:rPr lang="en-US" sz="1000" b="1" baseline="0" dirty="0">
                          <a:solidFill>
                            <a:schemeClr val="tx1"/>
                          </a:solidFill>
                          <a:latin typeface="+mn-lt"/>
                          <a:cs typeface="Amatic SC" panose="00000500000000000000" pitchFamily="2" charset="-79"/>
                        </a:rPr>
                        <a:t> can correct a simple pattern</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show understanding of simple comparisons - less</a:t>
                      </a:r>
                    </a:p>
                    <a:p>
                      <a:pPr marL="171450" indent="-171450" algn="ctr">
                        <a:buFontTx/>
                        <a:buChar char="-"/>
                      </a:pPr>
                      <a:r>
                        <a:rPr lang="en-US" sz="1000" b="1" baseline="0" dirty="0">
                          <a:solidFill>
                            <a:schemeClr val="tx1"/>
                          </a:solidFill>
                          <a:latin typeface="+mn-lt"/>
                          <a:cs typeface="Amatic SC" panose="00000500000000000000" pitchFamily="2" charset="-79"/>
                        </a:rPr>
                        <a:t>I can take one object away when asked </a:t>
                      </a:r>
                    </a:p>
                    <a:p>
                      <a:pPr marL="171450" indent="-171450" algn="ctr">
                        <a:buFontTx/>
                        <a:buChar char="-"/>
                      </a:pPr>
                      <a:r>
                        <a:rPr lang="en-US" sz="1000" b="1" baseline="0" dirty="0">
                          <a:solidFill>
                            <a:schemeClr val="tx1"/>
                          </a:solidFill>
                          <a:latin typeface="+mn-lt"/>
                          <a:cs typeface="Amatic SC" panose="00000500000000000000" pitchFamily="2" charset="-79"/>
                        </a:rPr>
                        <a:t>I can use informal language such as ‘stripy’ ‘pointy’ when sorting objects </a:t>
                      </a:r>
                    </a:p>
                    <a:p>
                      <a:pPr marL="171450" indent="-171450" algn="ctr">
                        <a:buFontTx/>
                        <a:buChar char="-"/>
                      </a:pPr>
                      <a:r>
                        <a:rPr lang="en-US" sz="1000" b="1" baseline="0" dirty="0">
                          <a:solidFill>
                            <a:schemeClr val="tx1"/>
                          </a:solidFill>
                          <a:latin typeface="+mn-lt"/>
                          <a:cs typeface="Amatic SC" panose="00000500000000000000" pitchFamily="2" charset="-79"/>
                        </a:rPr>
                        <a:t>I know that the last number reached when counting objects is how many in total</a:t>
                      </a:r>
                    </a:p>
                    <a:p>
                      <a:pPr marL="171450" indent="-171450" algn="ctr">
                        <a:buFontTx/>
                        <a:buChar char="-"/>
                      </a:pPr>
                      <a:r>
                        <a:rPr lang="en-US" sz="1000" b="1" baseline="0" dirty="0">
                          <a:solidFill>
                            <a:schemeClr val="tx1"/>
                          </a:solidFill>
                          <a:latin typeface="+mn-lt"/>
                          <a:cs typeface="Amatic SC" panose="00000500000000000000" pitchFamily="2" charset="-79"/>
                        </a:rPr>
                        <a:t>I have fast recognition of three objects </a:t>
                      </a:r>
                    </a:p>
                    <a:p>
                      <a:pPr marL="171450" indent="-171450" algn="ctr">
                        <a:buFontTx/>
                        <a:buChar char="-"/>
                      </a:pPr>
                      <a:r>
                        <a:rPr lang="en-US" sz="1000" b="1" baseline="0" dirty="0">
                          <a:solidFill>
                            <a:schemeClr val="tx1"/>
                          </a:solidFill>
                          <a:latin typeface="+mn-lt"/>
                          <a:cs typeface="Amatic SC" panose="00000500000000000000" pitchFamily="2" charset="-79"/>
                        </a:rPr>
                        <a:t>I can compare quantities</a:t>
                      </a:r>
                    </a:p>
                    <a:p>
                      <a:pPr marL="171450" indent="-171450" algn="ctr">
                        <a:buFontTx/>
                        <a:buChar char="-"/>
                      </a:pPr>
                      <a:endParaRPr lang="en-US" sz="1000" b="1" baseline="0" dirty="0">
                        <a:solidFill>
                          <a:schemeClr val="tx1"/>
                        </a:solidFill>
                        <a:latin typeface="+mn-lt"/>
                        <a:cs typeface="Amatic SC" panose="00000500000000000000" pitchFamily="2" charset="-79"/>
                      </a:endParaRPr>
                    </a:p>
                    <a:p>
                      <a:pPr marL="171450" indent="-171450" algn="ctr">
                        <a:buFontTx/>
                        <a:buChar char="-"/>
                      </a:pPr>
                      <a:endParaRPr lang="en-US" sz="1000" b="1" baseline="0" dirty="0">
                        <a:solidFill>
                          <a:schemeClr val="tx1"/>
                        </a:solidFill>
                        <a:latin typeface="+mn-lt"/>
                        <a:cs typeface="Amatic SC" panose="00000500000000000000" pitchFamily="2" charset="-79"/>
                      </a:endParaRPr>
                    </a:p>
                    <a:p>
                      <a:pPr marL="171450" indent="-171450" algn="ctr">
                        <a:buFontTx/>
                        <a:buChar char="-"/>
                      </a:pPr>
                      <a:endParaRPr lang="en-GB" sz="10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 I can say one number name for each item in order to five </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link numerals and amounts</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show finger numbers up to five</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describe a sequence of events in order </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use mathematical language to describe shapes </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identify numerals in the environment </a:t>
                      </a:r>
                    </a:p>
                    <a:p>
                      <a:pPr marL="171450" marR="0" indent="-171450" algn="ctr" defTabSz="914400" rtl="0" eaLnBrk="1" fontAlgn="auto" latinLnBrk="0" hangingPunct="1">
                        <a:lnSpc>
                          <a:spcPct val="100000"/>
                        </a:lnSpc>
                        <a:spcBef>
                          <a:spcPts val="0"/>
                        </a:spcBef>
                        <a:spcAft>
                          <a:spcPts val="0"/>
                        </a:spcAft>
                        <a:buClrTx/>
                        <a:buSzTx/>
                        <a:buFontTx/>
                        <a:buChar char="-"/>
                        <a:tabLst/>
                        <a:defRP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represent numbers using marks</a:t>
                      </a:r>
                    </a:p>
                    <a:p>
                      <a:pPr marL="171450" marR="0" indent="-171450" algn="ctr" defTabSz="914400" rtl="0" eaLnBrk="1" fontAlgn="auto" latinLnBrk="0" hangingPunct="1">
                        <a:lnSpc>
                          <a:spcPct val="100000"/>
                        </a:lnSpc>
                        <a:spcBef>
                          <a:spcPts val="0"/>
                        </a:spcBef>
                        <a:spcAft>
                          <a:spcPts val="0"/>
                        </a:spcAft>
                        <a:buClrTx/>
                        <a:buSzTx/>
                        <a:buFontTx/>
                        <a:buChar char="-"/>
                        <a:tabLst/>
                        <a:defRPr/>
                      </a:pPr>
                      <a:endParaRPr lang="en-US"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ctr" defTabSz="914400" rtl="0" eaLnBrk="1" fontAlgn="auto" latinLnBrk="0" hangingPunct="1">
                        <a:lnSpc>
                          <a:spcPct val="100000"/>
                        </a:lnSpc>
                        <a:spcBef>
                          <a:spcPts val="0"/>
                        </a:spcBef>
                        <a:spcAft>
                          <a:spcPts val="0"/>
                        </a:spcAft>
                        <a:buClrTx/>
                        <a:buSzTx/>
                        <a:buFontTx/>
                        <a:buChar char="-"/>
                        <a:tabLst/>
                        <a:defRPr/>
                      </a:pPr>
                      <a:endParaRPr lang="en-US"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05108" y="250762"/>
            <a:ext cx="618138" cy="618138"/>
          </a:xfrm>
          <a:prstGeom prst="rect">
            <a:avLst/>
          </a:prstGeom>
        </p:spPr>
      </p:pic>
      <p:pic>
        <p:nvPicPr>
          <p:cNvPr id="6" name="Picture 5"/>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350021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545001817"/>
              </p:ext>
            </p:extLst>
          </p:nvPr>
        </p:nvGraphicFramePr>
        <p:xfrm>
          <a:off x="220924" y="474841"/>
          <a:ext cx="11459364" cy="6030503"/>
        </p:xfrm>
        <a:graphic>
          <a:graphicData uri="http://schemas.openxmlformats.org/drawingml/2006/table">
            <a:tbl>
              <a:tblPr firstRow="1" bandRow="1">
                <a:tableStyleId>{5C22544A-7EE6-4342-B048-85BDC9FD1C3A}</a:tableStyleId>
              </a:tblPr>
              <a:tblGrid>
                <a:gridCol w="1485956">
                  <a:extLst>
                    <a:ext uri="{9D8B030D-6E8A-4147-A177-3AD203B41FA5}">
                      <a16:colId xmlns:a16="http://schemas.microsoft.com/office/drawing/2014/main" val="385991600"/>
                    </a:ext>
                  </a:extLst>
                </a:gridCol>
                <a:gridCol w="1788148">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57573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7342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Our amazing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Sapling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643468">
                <a:tc rowSpan="3">
                  <a:txBody>
                    <a:bodyPr/>
                    <a:lstStyle/>
                    <a:p>
                      <a:pPr algn="ctr"/>
                      <a:r>
                        <a:rPr lang="en-US" sz="1600" b="1" dirty="0">
                          <a:latin typeface="Amatic SC" panose="00000500000000000000" pitchFamily="2" charset="-79"/>
                          <a:cs typeface="Amatic SC" panose="00000500000000000000" pitchFamily="2" charset="-79"/>
                        </a:rPr>
                        <a:t>Understanding the world</a:t>
                      </a:r>
                    </a:p>
                    <a:p>
                      <a:pPr algn="ctr"/>
                      <a:r>
                        <a:rPr lang="en-US" sz="1600" b="1" dirty="0">
                          <a:latin typeface="Amatic SC" panose="00000500000000000000" pitchFamily="2" charset="-79"/>
                          <a:cs typeface="Amatic SC" panose="00000500000000000000" pitchFamily="2" charset="-79"/>
                        </a:rPr>
                        <a:t>RE/Festivals </a:t>
                      </a:r>
                    </a:p>
                    <a:p>
                      <a:pPr algn="ctr"/>
                      <a:r>
                        <a:rPr lang="en-US" sz="1000" dirty="0"/>
                        <a:t>Our RE Curriculum enables children to develop a positive sense of themselves and others and learn how to form positive and respectful relationships. </a:t>
                      </a:r>
                    </a:p>
                    <a:p>
                      <a:pPr algn="ctr"/>
                      <a:endParaRPr lang="en-US" sz="1000" dirty="0"/>
                    </a:p>
                    <a:p>
                      <a:pPr algn="ctr"/>
                      <a:r>
                        <a:rPr lang="en-US" sz="1000" dirty="0"/>
                        <a:t> They will begin to understand and value the differences of individuals and groups within their own community. </a:t>
                      </a:r>
                    </a:p>
                    <a:p>
                      <a:pPr algn="ctr"/>
                      <a:endParaRPr lang="en-US" sz="1000" dirty="0"/>
                    </a:p>
                    <a:p>
                      <a:pPr algn="ctr"/>
                      <a:r>
                        <a:rPr lang="en-US" sz="1000" dirty="0"/>
                        <a:t>Children will have opportunity to develop their emerging moral and cultural awareness.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p>
                      <a:pPr algn="ctr"/>
                      <a:endParaRPr lang="en-US" sz="800" b="1" dirty="0">
                        <a:latin typeface="Amatic SC" panose="00000500000000000000" pitchFamily="2" charset="-79"/>
                        <a:cs typeface="Amatic SC" panose="00000500000000000000" pitchFamily="2" charset="-79"/>
                      </a:endParaRPr>
                    </a:p>
                    <a:p>
                      <a:pPr algn="ctr"/>
                      <a:endParaRPr lang="en-US" sz="800" b="1" dirty="0">
                        <a:latin typeface="Amatic SC" panose="00000500000000000000" pitchFamily="2" charset="-79"/>
                        <a:cs typeface="Amatic SC" panose="00000500000000000000" pitchFamily="2" charset="-79"/>
                      </a:endParaRPr>
                    </a:p>
                    <a:p>
                      <a:pPr algn="ct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1810415">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lvl="0" indent="-171450" algn="ctr">
                        <a:buFontTx/>
                        <a:buChar char="-"/>
                      </a:pPr>
                      <a:r>
                        <a:rPr lang="en-US" sz="900" b="1" i="0" kern="1200" dirty="0">
                          <a:solidFill>
                            <a:schemeClr val="dk1"/>
                          </a:solidFill>
                          <a:effectLst/>
                          <a:latin typeface="+mn-lt"/>
                          <a:ea typeface="+mn-ea"/>
                          <a:cs typeface="+mn-cs"/>
                        </a:rPr>
                        <a:t>I enjoy joining in with family customs and routines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latin typeface="+mn-lt"/>
                          <a:ea typeface="Calibri" panose="020F0502020204030204" pitchFamily="34" charset="0"/>
                          <a:cs typeface="Amatic SC" panose="00000500000000000000" pitchFamily="2" charset="-79"/>
                        </a:rPr>
                        <a:t>Belonging</a:t>
                      </a:r>
                      <a:r>
                        <a:rPr lang="en-GB" sz="900" b="0" baseline="0" dirty="0">
                          <a:solidFill>
                            <a:schemeClr val="tx1"/>
                          </a:solidFill>
                          <a:effectLst/>
                          <a:latin typeface="+mn-lt"/>
                          <a:ea typeface="Calibri" panose="020F0502020204030204" pitchFamily="34" charset="0"/>
                          <a:cs typeface="Amatic SC" panose="00000500000000000000" pitchFamily="2" charset="-79"/>
                        </a:rPr>
                        <a:t> to their family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solidFill>
                            <a:schemeClr val="tx1"/>
                          </a:solidFill>
                          <a:effectLst/>
                          <a:latin typeface="+mn-lt"/>
                          <a:ea typeface="Calibri" panose="020F0502020204030204" pitchFamily="34" charset="0"/>
                          <a:cs typeface="Amatic SC" panose="00000500000000000000" pitchFamily="2" charset="-79"/>
                        </a:rPr>
                        <a:t>Being part of  the St Leonards family.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lumMod val="50000"/>
                            </a:schemeClr>
                          </a:solidFill>
                          <a:latin typeface="+mn-lt"/>
                        </a:rPr>
                        <a:t>Which stories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effectLst/>
                          <a:latin typeface="+mn-lt"/>
                          <a:ea typeface="Calibri" panose="020F0502020204030204" pitchFamily="34" charset="0"/>
                          <a:cs typeface="Amatic SC" panose="00000500000000000000" pitchFamily="2" charset="-79"/>
                        </a:rPr>
                        <a:t>Diwali</a:t>
                      </a:r>
                      <a:endParaRPr lang="en-US" sz="1000" b="1" i="0" kern="1200" dirty="0">
                        <a:solidFill>
                          <a:schemeClr val="dk1"/>
                        </a:solidFill>
                        <a:effectLst/>
                        <a:latin typeface="+mn-lt"/>
                        <a:ea typeface="+mn-ea"/>
                        <a:cs typeface="+mn-cs"/>
                      </a:endParaRPr>
                    </a:p>
                    <a:p>
                      <a:pPr marL="171450" lvl="0" indent="-171450" algn="ctr">
                        <a:buFontTx/>
                        <a:buChar char="-"/>
                      </a:pPr>
                      <a:endParaRPr lang="en-GB" sz="1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ctr" defTabSz="914400" rtl="0" eaLnBrk="1" fontAlgn="auto" latinLnBrk="0" hangingPunct="1">
                        <a:lnSpc>
                          <a:spcPct val="100000"/>
                        </a:lnSpc>
                        <a:spcBef>
                          <a:spcPts val="100"/>
                        </a:spcBef>
                        <a:spcAft>
                          <a:spcPts val="800"/>
                        </a:spcAft>
                        <a:buClrTx/>
                        <a:buSzTx/>
                        <a:buFontTx/>
                        <a:buChar char="-"/>
                        <a:tabLst/>
                        <a:defRPr/>
                      </a:pPr>
                      <a:r>
                        <a:rPr lang="en-US" sz="900" b="1" i="0" kern="1200" dirty="0">
                          <a:solidFill>
                            <a:schemeClr val="dk1"/>
                          </a:solidFill>
                          <a:effectLst/>
                          <a:latin typeface="+mn-lt"/>
                          <a:ea typeface="+mn-ea"/>
                          <a:cs typeface="+mn-cs"/>
                        </a:rPr>
                        <a:t>I can remember and talk about significant events in my own experience</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US" sz="900" b="1" dirty="0">
                          <a:solidFill>
                            <a:schemeClr val="bg1">
                              <a:lumMod val="50000"/>
                            </a:schemeClr>
                          </a:solidFill>
                          <a:latin typeface="+mn-lt"/>
                        </a:rPr>
                        <a:t>What times are special and why?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US" sz="900" b="1" dirty="0">
                          <a:solidFill>
                            <a:schemeClr val="bg1">
                              <a:lumMod val="50000"/>
                            </a:schemeClr>
                          </a:solidFill>
                          <a:latin typeface="+mn-lt"/>
                        </a:rPr>
                        <a:t>Which stories are special and why?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US" sz="900" b="0" dirty="0">
                          <a:solidFill>
                            <a:schemeClr val="tx1"/>
                          </a:solidFill>
                          <a:latin typeface="+mn-lt"/>
                        </a:rPr>
                        <a:t>Christmas </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US" sz="1000" b="1" i="0" kern="1200" dirty="0">
                          <a:solidFill>
                            <a:schemeClr val="dk1"/>
                          </a:solidFill>
                          <a:effectLst/>
                          <a:latin typeface="+mn-lt"/>
                          <a:ea typeface="+mn-ea"/>
                          <a:cs typeface="+mn-cs"/>
                        </a:rPr>
                        <a:t> </a:t>
                      </a:r>
                    </a:p>
                    <a:p>
                      <a:pPr marL="171450" marR="0" lvl="0" indent="-171450" algn="ctr" defTabSz="914400" rtl="0" eaLnBrk="1" fontAlgn="auto" latinLnBrk="0" hangingPunct="1">
                        <a:lnSpc>
                          <a:spcPct val="100000"/>
                        </a:lnSpc>
                        <a:spcBef>
                          <a:spcPts val="100"/>
                        </a:spcBef>
                        <a:spcAft>
                          <a:spcPts val="800"/>
                        </a:spcAft>
                        <a:buClrTx/>
                        <a:buSzTx/>
                        <a:buFontTx/>
                        <a:buChar char="-"/>
                        <a:tabLst/>
                        <a:defRPr/>
                      </a:pPr>
                      <a:endParaRPr lang="en-GB" sz="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ctr" defTabSz="914400" rtl="0" eaLnBrk="1" fontAlgn="auto" latinLnBrk="0" hangingPunct="1">
                        <a:lnSpc>
                          <a:spcPct val="100000"/>
                        </a:lnSpc>
                        <a:spcBef>
                          <a:spcPts val="100"/>
                        </a:spcBef>
                        <a:spcAft>
                          <a:spcPts val="0"/>
                        </a:spcAft>
                        <a:buClrTx/>
                        <a:buSzTx/>
                        <a:buFontTx/>
                        <a:buChar char="-"/>
                        <a:tabLst/>
                        <a:defRPr/>
                      </a:pPr>
                      <a:r>
                        <a:rPr lang="en-US" sz="900" b="1" i="0" kern="1200" dirty="0">
                          <a:solidFill>
                            <a:schemeClr val="dk1"/>
                          </a:solidFill>
                          <a:effectLst/>
                          <a:latin typeface="+mn-lt"/>
                          <a:ea typeface="+mn-ea"/>
                          <a:cs typeface="+mn-cs"/>
                        </a:rPr>
                        <a:t>In pretend play I can imitate everyday actions and events from my own family and cultural background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1" dirty="0">
                          <a:solidFill>
                            <a:schemeClr val="bg1">
                              <a:lumMod val="50000"/>
                            </a:schemeClr>
                          </a:solidFill>
                          <a:latin typeface="+mn-lt"/>
                        </a:rPr>
                        <a:t>What times are special and why?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0" dirty="0">
                          <a:solidFill>
                            <a:schemeClr val="tx1"/>
                          </a:solidFill>
                          <a:latin typeface="+mn-lt"/>
                        </a:rPr>
                        <a:t>Chinese new year</a:t>
                      </a:r>
                    </a:p>
                    <a:p>
                      <a:pPr marL="171450" marR="0" lvl="0" indent="-171450" algn="ctr" defTabSz="914400" rtl="0" eaLnBrk="1" fontAlgn="auto" latinLnBrk="0" hangingPunct="1">
                        <a:lnSpc>
                          <a:spcPct val="100000"/>
                        </a:lnSpc>
                        <a:spcBef>
                          <a:spcPts val="100"/>
                        </a:spcBef>
                        <a:spcAft>
                          <a:spcPts val="0"/>
                        </a:spcAft>
                        <a:buClrTx/>
                        <a:buSzTx/>
                        <a:buFontTx/>
                        <a:buChar char="-"/>
                        <a:tabLst/>
                        <a:defRPr/>
                      </a:pPr>
                      <a:endParaRPr lang="en-GB" sz="1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1" i="0" kern="1200" dirty="0">
                          <a:solidFill>
                            <a:schemeClr val="dk1"/>
                          </a:solidFill>
                          <a:effectLst/>
                          <a:latin typeface="+mn-lt"/>
                          <a:ea typeface="+mn-ea"/>
                          <a:cs typeface="+mn-cs"/>
                        </a:rPr>
                        <a:t>I can </a:t>
                      </a:r>
                      <a:r>
                        <a:rPr lang="en-US" sz="900" b="1" i="0" kern="1200" dirty="0" err="1">
                          <a:solidFill>
                            <a:schemeClr val="dk1"/>
                          </a:solidFill>
                          <a:effectLst/>
                          <a:latin typeface="+mn-lt"/>
                          <a:ea typeface="+mn-ea"/>
                          <a:cs typeface="+mn-cs"/>
                        </a:rPr>
                        <a:t>recognise</a:t>
                      </a:r>
                      <a:r>
                        <a:rPr lang="en-US" sz="900" b="1" i="0" kern="1200" dirty="0">
                          <a:solidFill>
                            <a:schemeClr val="dk1"/>
                          </a:solidFill>
                          <a:effectLst/>
                          <a:latin typeface="+mn-lt"/>
                          <a:ea typeface="+mn-ea"/>
                          <a:cs typeface="+mn-cs"/>
                        </a:rPr>
                        <a:t> similarities and differences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1" dirty="0">
                          <a:solidFill>
                            <a:schemeClr val="bg1">
                              <a:lumMod val="50000"/>
                            </a:schemeClr>
                          </a:solidFill>
                          <a:latin typeface="+mn-lt"/>
                        </a:rPr>
                        <a:t>What times are special and why?                                                Which stories are special and why?                                                      </a:t>
                      </a:r>
                      <a:r>
                        <a:rPr lang="en-US" sz="900" b="0" dirty="0">
                          <a:solidFill>
                            <a:schemeClr val="tx1"/>
                          </a:solidFill>
                          <a:latin typeface="+mn-lt"/>
                        </a:rPr>
                        <a:t>Easter</a:t>
                      </a:r>
                      <a:r>
                        <a:rPr lang="en-US" sz="900" b="1" dirty="0">
                          <a:solidFill>
                            <a:schemeClr val="bg1">
                              <a:lumMod val="50000"/>
                            </a:schemeClr>
                          </a:solidFill>
                          <a:latin typeface="+mn-lt"/>
                        </a:rPr>
                        <a:t>                                                What places are special and why?                                                  </a:t>
                      </a:r>
                      <a:r>
                        <a:rPr lang="en-US" sz="900" b="0" dirty="0">
                          <a:solidFill>
                            <a:schemeClr val="tx1"/>
                          </a:solidFill>
                          <a:latin typeface="+mn-lt"/>
                        </a:rPr>
                        <a:t>Church</a:t>
                      </a:r>
                      <a:r>
                        <a:rPr lang="en-US" sz="900" b="0" baseline="0" dirty="0">
                          <a:solidFill>
                            <a:schemeClr val="tx1"/>
                          </a:solidFill>
                          <a:latin typeface="+mn-lt"/>
                        </a:rPr>
                        <a:t> at Easter</a:t>
                      </a:r>
                      <a:endParaRPr lang="en-US" sz="900" b="0" dirty="0">
                        <a:solidFill>
                          <a:schemeClr val="tx1"/>
                        </a:solidFill>
                        <a:latin typeface="+mn-lt"/>
                      </a:endParaRPr>
                    </a:p>
                    <a:p>
                      <a:pPr marL="171450" indent="-171450" algn="ctr">
                        <a:buFontTx/>
                        <a:buChar char="-"/>
                      </a:pPr>
                      <a:endParaRPr lang="en-US" sz="1000" b="1" i="0" kern="1200" dirty="0">
                        <a:solidFill>
                          <a:schemeClr val="dk1"/>
                        </a:solidFill>
                        <a:effectLst/>
                        <a:latin typeface="+mn-lt"/>
                        <a:ea typeface="+mn-ea"/>
                        <a:cs typeface="+mn-cs"/>
                      </a:endParaRPr>
                    </a:p>
                    <a:p>
                      <a:pPr marL="171450" indent="-171450" algn="ctr">
                        <a:buFontTx/>
                        <a:buChar char="-"/>
                      </a:pPr>
                      <a:endParaRPr lang="en-US" sz="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mn-lt"/>
                          <a:ea typeface="+mn-ea"/>
                          <a:cs typeface="+mn-cs"/>
                        </a:rPr>
                        <a:t>I know that I have similarities and differences that connect me to and distinguish me from others                                                          </a:t>
                      </a:r>
                      <a:r>
                        <a:rPr lang="en-US" sz="900" b="1" dirty="0">
                          <a:solidFill>
                            <a:schemeClr val="bg1">
                              <a:lumMod val="50000"/>
                            </a:schemeClr>
                          </a:solidFill>
                          <a:latin typeface="+mn-lt"/>
                        </a:rPr>
                        <a:t>What is special about our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rPr>
                        <a:t>Awe and wonder: growth</a:t>
                      </a:r>
                      <a:r>
                        <a:rPr lang="en-US" sz="900" b="0" baseline="0" dirty="0">
                          <a:solidFill>
                            <a:schemeClr val="tx1"/>
                          </a:solidFill>
                          <a:latin typeface="+mn-lt"/>
                        </a:rPr>
                        <a:t> and change of animals</a:t>
                      </a:r>
                      <a:endParaRPr lang="en-US" sz="900" b="0" dirty="0">
                        <a:solidFill>
                          <a:schemeClr val="tx1"/>
                        </a:solidFill>
                        <a:latin typeface="+mn-lt"/>
                      </a:endParaRPr>
                    </a:p>
                    <a:p>
                      <a:pPr marL="171450" marR="0" lvl="0" indent="-171450" algn="ctr" defTabSz="914400" rtl="0" eaLnBrk="1" fontAlgn="auto" latinLnBrk="0" hangingPunct="1">
                        <a:lnSpc>
                          <a:spcPct val="100000"/>
                        </a:lnSpc>
                        <a:spcBef>
                          <a:spcPts val="100"/>
                        </a:spcBef>
                        <a:spcAft>
                          <a:spcPts val="0"/>
                        </a:spcAft>
                        <a:buClrTx/>
                        <a:buSzTx/>
                        <a:buFontTx/>
                        <a:buChar char="-"/>
                        <a:tabLst/>
                        <a:defRPr/>
                      </a:pPr>
                      <a:endParaRPr lang="en-US" sz="1000" b="1" i="0" kern="1200" dirty="0">
                        <a:solidFill>
                          <a:schemeClr val="dk1"/>
                        </a:solidFill>
                        <a:effectLst/>
                        <a:latin typeface="+mn-lt"/>
                        <a:ea typeface="+mn-ea"/>
                        <a:cs typeface="+mn-cs"/>
                      </a:endParaRPr>
                    </a:p>
                    <a:p>
                      <a:pPr marL="171450" marR="0" lvl="0" indent="-171450" algn="ctr" defTabSz="914400" rtl="0" eaLnBrk="1" fontAlgn="auto" latinLnBrk="0" hangingPunct="1">
                        <a:lnSpc>
                          <a:spcPct val="100000"/>
                        </a:lnSpc>
                        <a:spcBef>
                          <a:spcPts val="100"/>
                        </a:spcBef>
                        <a:spcAft>
                          <a:spcPts val="0"/>
                        </a:spcAft>
                        <a:buClrTx/>
                        <a:buSzTx/>
                        <a:buFontTx/>
                        <a:buChar char="-"/>
                        <a:tabLst/>
                        <a:defRPr/>
                      </a:pPr>
                      <a:endParaRPr lang="en-GB" sz="100" b="1" baseline="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900" b="1" i="0" kern="1200" dirty="0">
                          <a:solidFill>
                            <a:schemeClr val="dk1"/>
                          </a:solidFill>
                          <a:effectLst/>
                          <a:latin typeface="+mn-lt"/>
                          <a:ea typeface="+mn-ea"/>
                          <a:cs typeface="+mn-cs"/>
                        </a:rPr>
                        <a:t>I can develop my sense of responsibility and membership of a community                                        </a:t>
                      </a:r>
                      <a:r>
                        <a:rPr lang="en-US" sz="900" b="1" dirty="0">
                          <a:solidFill>
                            <a:schemeClr val="bg1">
                              <a:lumMod val="50000"/>
                            </a:schemeClr>
                          </a:solidFill>
                          <a:latin typeface="+mn-lt"/>
                        </a:rPr>
                        <a:t>What is special about our world?</a:t>
                      </a:r>
                    </a:p>
                    <a:p>
                      <a:pPr algn="ctr"/>
                      <a:r>
                        <a:rPr lang="en-US" sz="900" b="0" dirty="0">
                          <a:solidFill>
                            <a:schemeClr val="tx1"/>
                          </a:solidFill>
                          <a:effectLst/>
                          <a:latin typeface="+mn-lt"/>
                          <a:ea typeface="Calibri" panose="020F0502020204030204" pitchFamily="34" charset="0"/>
                          <a:cs typeface="Amatic SC" panose="00000500000000000000" pitchFamily="2" charset="-79"/>
                        </a:rPr>
                        <a:t>Summer Solstice </a:t>
                      </a:r>
                    </a:p>
                    <a:p>
                      <a:pPr marL="171450" indent="-171450" algn="ctr">
                        <a:lnSpc>
                          <a:spcPct val="100000"/>
                        </a:lnSpc>
                        <a:spcBef>
                          <a:spcPts val="100"/>
                        </a:spcBef>
                        <a:spcAft>
                          <a:spcPts val="800"/>
                        </a:spcAft>
                        <a:buFontTx/>
                        <a:buChar char="-"/>
                      </a:pPr>
                      <a:endParaRPr lang="en-US" sz="900" b="1" i="0" kern="1200" dirty="0">
                        <a:solidFill>
                          <a:schemeClr val="dk1"/>
                        </a:solidFill>
                        <a:effectLst/>
                        <a:latin typeface="+mn-lt"/>
                        <a:ea typeface="+mn-ea"/>
                        <a:cs typeface="+mn-cs"/>
                      </a:endParaRPr>
                    </a:p>
                    <a:p>
                      <a:pPr marL="171450" indent="-171450" algn="ctr">
                        <a:lnSpc>
                          <a:spcPct val="100000"/>
                        </a:lnSpc>
                        <a:spcBef>
                          <a:spcPts val="100"/>
                        </a:spcBef>
                        <a:spcAft>
                          <a:spcPts val="800"/>
                        </a:spcAft>
                        <a:buFontTx/>
                        <a:buChar char="-"/>
                      </a:pPr>
                      <a:endParaRPr lang="en-GB" sz="1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2448332">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ctr" rtl="0" fontAlgn="base">
                        <a:buFontTx/>
                        <a:buChar char="-"/>
                      </a:pPr>
                      <a:r>
                        <a:rPr lang="en-US" sz="900" b="1" i="0" kern="1200" dirty="0">
                          <a:solidFill>
                            <a:schemeClr val="dk1"/>
                          </a:solidFill>
                          <a:effectLst/>
                          <a:latin typeface="+mn-lt"/>
                          <a:ea typeface="+mn-ea"/>
                          <a:cs typeface="+mn-cs"/>
                        </a:rPr>
                        <a:t>I am interested in photographs of myself and familiar people and objects</a:t>
                      </a:r>
                    </a:p>
                    <a:p>
                      <a:pPr marL="171450" indent="-171450" algn="ctr" rtl="0" fontAlgn="base">
                        <a:buFontTx/>
                        <a:buChar char="-"/>
                      </a:pPr>
                      <a:r>
                        <a:rPr lang="en-US" sz="900" b="1" i="0" kern="1200" dirty="0">
                          <a:solidFill>
                            <a:schemeClr val="dk1"/>
                          </a:solidFill>
                          <a:effectLst/>
                          <a:latin typeface="+mn-lt"/>
                          <a:ea typeface="+mn-ea"/>
                          <a:cs typeface="+mn-cs"/>
                        </a:rPr>
                        <a:t>I am curious about people and show interest in stories about myself and my family </a:t>
                      </a:r>
                    </a:p>
                    <a:p>
                      <a:pPr marL="171450" marR="0" lvl="0" indent="-171450" algn="ctr" defTabSz="914400" rtl="0" eaLnBrk="1" fontAlgn="base" latinLnBrk="0" hangingPunct="1">
                        <a:lnSpc>
                          <a:spcPct val="100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 - I can talk about what I was like when I was a baby</a:t>
                      </a:r>
                    </a:p>
                    <a:p>
                      <a:pPr marL="171450" indent="-171450" algn="ctr" rtl="0" fontAlgn="base">
                        <a:buFontTx/>
                        <a:buChar char="-"/>
                      </a:pPr>
                      <a:endParaRPr lang="en-US" sz="9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i="0" kern="1200" dirty="0">
                          <a:solidFill>
                            <a:schemeClr val="dk1"/>
                          </a:solidFill>
                          <a:effectLst/>
                          <a:latin typeface="+mn-lt"/>
                          <a:ea typeface="+mn-ea"/>
                          <a:cs typeface="+mn-cs"/>
                        </a:rPr>
                        <a:t>I show interest in different occupations (</a:t>
                      </a:r>
                      <a:r>
                        <a:rPr lang="en-US" sz="900" b="1" i="0" kern="1200" dirty="0" err="1">
                          <a:solidFill>
                            <a:schemeClr val="dk1"/>
                          </a:solidFill>
                          <a:effectLst/>
                          <a:latin typeface="+mn-lt"/>
                          <a:ea typeface="+mn-ea"/>
                          <a:cs typeface="+mn-cs"/>
                        </a:rPr>
                        <a:t>Eg</a:t>
                      </a:r>
                      <a:r>
                        <a:rPr lang="en-US" sz="900" b="1" i="0" kern="1200" dirty="0">
                          <a:solidFill>
                            <a:schemeClr val="dk1"/>
                          </a:solidFill>
                          <a:effectLst/>
                          <a:latin typeface="+mn-lt"/>
                          <a:ea typeface="+mn-ea"/>
                          <a:cs typeface="+mn-cs"/>
                        </a:rPr>
                        <a:t>: fire</a:t>
                      </a:r>
                      <a:r>
                        <a:rPr lang="en-US" sz="900" b="1" i="0" kern="1200" baseline="0" dirty="0">
                          <a:solidFill>
                            <a:schemeClr val="dk1"/>
                          </a:solidFill>
                          <a:effectLst/>
                          <a:latin typeface="+mn-lt"/>
                          <a:ea typeface="+mn-ea"/>
                          <a:cs typeface="+mn-cs"/>
                        </a:rPr>
                        <a:t> f</a:t>
                      </a:r>
                      <a:r>
                        <a:rPr lang="en-US" sz="900" b="1" i="0" kern="1200" dirty="0">
                          <a:solidFill>
                            <a:schemeClr val="dk1"/>
                          </a:solidFill>
                          <a:effectLst/>
                          <a:latin typeface="+mn-lt"/>
                          <a:ea typeface="+mn-ea"/>
                          <a:cs typeface="+mn-cs"/>
                        </a:rPr>
                        <a:t>ighters/nurse/police officers)</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GB" sz="900" b="1" i="0" kern="1200" dirty="0">
                          <a:solidFill>
                            <a:schemeClr val="dk1"/>
                          </a:solidFill>
                          <a:effectLst/>
                          <a:latin typeface="+mn-lt"/>
                          <a:ea typeface="+mn-ea"/>
                          <a:cs typeface="+mn-cs"/>
                        </a:rPr>
                        <a:t>I enjoy celebrating my birthday and that of others</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i="0" kern="1200" dirty="0">
                          <a:solidFill>
                            <a:schemeClr val="dk1"/>
                          </a:solidFill>
                          <a:effectLst/>
                          <a:latin typeface="+mn-lt"/>
                          <a:ea typeface="+mn-ea"/>
                          <a:cs typeface="+mn-cs"/>
                        </a:rPr>
                        <a:t>I can make observations about my immediate environment </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i="0" kern="1200" dirty="0">
                          <a:solidFill>
                            <a:schemeClr val="dk1"/>
                          </a:solidFill>
                          <a:effectLst/>
                          <a:latin typeface="+mn-lt"/>
                          <a:ea typeface="+mn-ea"/>
                          <a:cs typeface="+mn-cs"/>
                        </a:rPr>
                        <a:t>I can, in pretend play, imitate everyday actions and events from own family and cultural background, e.g. making and drinking tea. </a:t>
                      </a:r>
                      <a:endParaRPr lang="en-US" sz="9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GB" sz="900" b="1" i="0" kern="1200" dirty="0">
                          <a:solidFill>
                            <a:schemeClr val="dk1"/>
                          </a:solidFill>
                          <a:effectLst/>
                          <a:latin typeface="+mn-lt"/>
                          <a:ea typeface="+mn-ea"/>
                          <a:cs typeface="+mn-cs"/>
                        </a:rPr>
                        <a:t>I can begin to make sense of my own life-story and family’s history</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i="0" kern="1200" dirty="0">
                          <a:solidFill>
                            <a:schemeClr val="dk1"/>
                          </a:solidFill>
                          <a:effectLst/>
                          <a:latin typeface="+mn-lt"/>
                          <a:ea typeface="+mn-ea"/>
                          <a:cs typeface="+mn-cs"/>
                        </a:rPr>
                        <a:t>I can identify where things belong in my environment </a:t>
                      </a:r>
                      <a:r>
                        <a:rPr lang="en-US" sz="900" b="1" i="0" kern="1200" dirty="0" err="1">
                          <a:solidFill>
                            <a:schemeClr val="dk1"/>
                          </a:solidFill>
                          <a:effectLst/>
                          <a:latin typeface="+mn-lt"/>
                          <a:ea typeface="+mn-ea"/>
                          <a:cs typeface="+mn-cs"/>
                        </a:rPr>
                        <a:t>Eg</a:t>
                      </a:r>
                      <a:r>
                        <a:rPr lang="en-US" sz="900" b="1" i="0" kern="1200" dirty="0">
                          <a:solidFill>
                            <a:schemeClr val="dk1"/>
                          </a:solidFill>
                          <a:effectLst/>
                          <a:latin typeface="+mn-lt"/>
                          <a:ea typeface="+mn-ea"/>
                          <a:cs typeface="+mn-cs"/>
                        </a:rPr>
                        <a:t>: where my bottle/coat/painting goes </a:t>
                      </a:r>
                      <a:endParaRPr lang="en-GB" sz="900" b="1" i="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1" i="0" kern="1200" dirty="0">
                          <a:solidFill>
                            <a:schemeClr val="dk1"/>
                          </a:solidFill>
                          <a:effectLst/>
                          <a:latin typeface="+mn-lt"/>
                          <a:ea typeface="+mn-ea"/>
                          <a:cs typeface="+mn-cs"/>
                        </a:rPr>
                        <a:t> </a:t>
                      </a:r>
                      <a:endParaRPr lang="en-US" sz="1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dirty="0">
                          <a:solidFill>
                            <a:schemeClr val="tx1"/>
                          </a:solidFill>
                          <a:latin typeface="+mn-lt"/>
                        </a:rPr>
                        <a:t>I can talk about environments</a:t>
                      </a:r>
                      <a:r>
                        <a:rPr lang="en-US" sz="900" b="1" baseline="0" dirty="0">
                          <a:solidFill>
                            <a:schemeClr val="tx1"/>
                          </a:solidFill>
                          <a:latin typeface="+mn-lt"/>
                        </a:rPr>
                        <a:t> in stories</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i="0" kern="1200" dirty="0">
                          <a:solidFill>
                            <a:schemeClr val="dk1"/>
                          </a:solidFill>
                          <a:effectLst/>
                          <a:latin typeface="+mn-lt"/>
                          <a:ea typeface="+mn-ea"/>
                          <a:cs typeface="+mn-cs"/>
                        </a:rPr>
                        <a:t>I can talk about places I have visited (e.g.: the park/ASDA)</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i="0" kern="1200" dirty="0">
                          <a:solidFill>
                            <a:schemeClr val="dk1"/>
                          </a:solidFill>
                          <a:effectLst/>
                          <a:latin typeface="+mn-lt"/>
                          <a:ea typeface="+mn-ea"/>
                          <a:cs typeface="+mn-cs"/>
                        </a:rPr>
                        <a:t>I can follow positional language instructions </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r>
                        <a:rPr lang="en-US" sz="900" b="1" i="0" kern="1200" dirty="0">
                          <a:solidFill>
                            <a:schemeClr val="dk1"/>
                          </a:solidFill>
                          <a:effectLst/>
                          <a:latin typeface="+mn-lt"/>
                          <a:ea typeface="+mn-ea"/>
                          <a:cs typeface="+mn-cs"/>
                        </a:rPr>
                        <a:t>I am beginning to notice </a:t>
                      </a:r>
                      <a:r>
                        <a:rPr lang="en-US" sz="900" b="1" i="0" kern="1200" baseline="0" dirty="0">
                          <a:solidFill>
                            <a:schemeClr val="dk1"/>
                          </a:solidFill>
                          <a:effectLst/>
                          <a:latin typeface="+mn-lt"/>
                          <a:ea typeface="+mn-ea"/>
                          <a:cs typeface="+mn-cs"/>
                        </a:rPr>
                        <a:t>changes in my environment </a:t>
                      </a:r>
                    </a:p>
                    <a:p>
                      <a:pPr marL="171450" marR="0" lvl="0" indent="-171450" algn="ctr" defTabSz="914400" rtl="0" eaLnBrk="1" fontAlgn="auto" latinLnBrk="0" hangingPunct="1">
                        <a:lnSpc>
                          <a:spcPct val="107000"/>
                        </a:lnSpc>
                        <a:spcBef>
                          <a:spcPts val="0"/>
                        </a:spcBef>
                        <a:spcAft>
                          <a:spcPts val="800"/>
                        </a:spcAft>
                        <a:buClrTx/>
                        <a:buSzTx/>
                        <a:buFontTx/>
                        <a:buChar char="-"/>
                        <a:tabLst/>
                        <a:defRPr/>
                      </a:pPr>
                      <a:endParaRPr lang="en-US" sz="900" b="1" i="0" kern="1200" dirty="0">
                        <a:solidFill>
                          <a:schemeClr val="dk1"/>
                        </a:solidFill>
                        <a:effectLst/>
                        <a:latin typeface="+mn-lt"/>
                        <a:ea typeface="+mn-ea"/>
                        <a:cs typeface="+mn-cs"/>
                      </a:endParaRPr>
                    </a:p>
                    <a:p>
                      <a:pPr marL="171450" marR="0" lvl="0" indent="-171450" algn="ctr" defTabSz="914400" rtl="0" eaLnBrk="1" fontAlgn="auto" latinLnBrk="0" hangingPunct="1">
                        <a:lnSpc>
                          <a:spcPct val="107000"/>
                        </a:lnSpc>
                        <a:spcBef>
                          <a:spcPts val="0"/>
                        </a:spcBef>
                        <a:spcAft>
                          <a:spcPts val="800"/>
                        </a:spcAft>
                        <a:buClrTx/>
                        <a:buSzTx/>
                        <a:buFontTx/>
                        <a:buChar char="-"/>
                        <a:tabLst/>
                        <a:defRPr/>
                      </a:pPr>
                      <a:endParaRPr lang="en-US" sz="900" b="1" baseline="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can see my new friends have similarities and differences that connect them to, and distinguish them from, others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I can talk about places in and around school</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en-US" sz="900" b="1" i="0" kern="1200" dirty="0">
                          <a:solidFill>
                            <a:schemeClr val="dk1"/>
                          </a:solidFill>
                          <a:effectLst/>
                          <a:latin typeface="+mn-lt"/>
                          <a:ea typeface="+mn-ea"/>
                          <a:cs typeface="+mn-cs"/>
                        </a:rPr>
                        <a:t>  </a:t>
                      </a:r>
                      <a:r>
                        <a:rPr lang="en-US" sz="1800" b="0" i="0" kern="1200" dirty="0">
                          <a:solidFill>
                            <a:schemeClr val="dk1"/>
                          </a:solidFill>
                          <a:effectLst/>
                          <a:latin typeface="+mn-lt"/>
                          <a:ea typeface="+mn-ea"/>
                          <a:cs typeface="+mn-cs"/>
                        </a:rPr>
                        <a:t> </a:t>
                      </a:r>
                      <a:endParaRPr lang="en-US" sz="8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gn="ctr">
                        <a:buFontTx/>
                        <a:buChar char="-"/>
                      </a:pPr>
                      <a:r>
                        <a:rPr lang="en-US" sz="900" b="1" i="0" kern="1200" dirty="0">
                          <a:solidFill>
                            <a:schemeClr val="dk1"/>
                          </a:solidFill>
                          <a:effectLst/>
                          <a:latin typeface="+mn-lt"/>
                          <a:ea typeface="+mn-ea"/>
                          <a:cs typeface="+mn-cs"/>
                        </a:rPr>
                        <a:t>I can use simple positional language</a:t>
                      </a:r>
                    </a:p>
                    <a:p>
                      <a:pPr marL="285750" indent="-285750" algn="ctr">
                        <a:buFontTx/>
                        <a:buChar char="-"/>
                      </a:pPr>
                      <a:r>
                        <a:rPr lang="en-US" sz="900" b="1" i="0" kern="1200" dirty="0">
                          <a:solidFill>
                            <a:schemeClr val="dk1"/>
                          </a:solidFill>
                          <a:effectLst/>
                          <a:latin typeface="+mn-lt"/>
                          <a:ea typeface="+mn-ea"/>
                          <a:cs typeface="+mn-cs"/>
                        </a:rPr>
                        <a:t>I am beginning to talk about and describe</a:t>
                      </a:r>
                      <a:r>
                        <a:rPr lang="en-US" sz="900" b="1" i="0" kern="1200" baseline="0" dirty="0">
                          <a:solidFill>
                            <a:schemeClr val="dk1"/>
                          </a:solidFill>
                          <a:effectLst/>
                          <a:latin typeface="+mn-lt"/>
                          <a:ea typeface="+mn-ea"/>
                          <a:cs typeface="+mn-cs"/>
                        </a:rPr>
                        <a:t> changes in my environment </a:t>
                      </a:r>
                    </a:p>
                    <a:p>
                      <a:pPr marL="0" indent="0" algn="ctr">
                        <a:buFontTx/>
                        <a:buNone/>
                      </a:pPr>
                      <a:r>
                        <a:rPr lang="en-US" sz="900" b="1" i="0" kern="1200" dirty="0">
                          <a:solidFill>
                            <a:schemeClr val="dk1"/>
                          </a:solidFill>
                          <a:effectLst/>
                          <a:latin typeface="+mn-lt"/>
                          <a:ea typeface="+mn-ea"/>
                          <a:cs typeface="+mn-cs"/>
                        </a:rPr>
                        <a:t> </a:t>
                      </a:r>
                      <a:endParaRPr lang="en-GB" sz="1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83671" y="0"/>
            <a:ext cx="474841" cy="474841"/>
          </a:xfrm>
          <a:prstGeom prst="rect">
            <a:avLst/>
          </a:prstGeom>
        </p:spPr>
      </p:pic>
      <p:pic>
        <p:nvPicPr>
          <p:cNvPr id="6" name="Picture 5"/>
          <p:cNvPicPr/>
          <p:nvPr/>
        </p:nvPicPr>
        <p:blipFill rotWithShape="1">
          <a:blip r:embed="rId3"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231599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133498" y="28910"/>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52009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34226501"/>
              </p:ext>
            </p:extLst>
          </p:nvPr>
        </p:nvGraphicFramePr>
        <p:xfrm>
          <a:off x="366318" y="1155454"/>
          <a:ext cx="11459364" cy="431130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6962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 </a:t>
                      </a:r>
                      <a:r>
                        <a:rPr lang="en-US" sz="2000" b="1" dirty="0">
                          <a:latin typeface="Amatic SC" panose="00000500000000000000" pitchFamily="2" charset="-79"/>
                          <a:cs typeface="Amatic SC" panose="00000500000000000000" pitchFamily="2" charset="-79"/>
                        </a:rPr>
                        <a:t>Sapling seaside</a:t>
                      </a:r>
                      <a:r>
                        <a:rPr lang="en-US" sz="200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Work</a:t>
                      </a:r>
                      <a:r>
                        <a:rPr lang="en-US" sz="800" i="1" baseline="0" dirty="0"/>
                        <a:t> will be displayed in the classroom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lots of  links to Fine Motor Skills. Children to explain their work to others. Children will have opportunities to learn and perform songs, nursery rhymes and poetry linked to their work / interests and passions. Lots of opportunities</a:t>
                      </a:r>
                      <a:r>
                        <a:rPr lang="en-US" sz="800" i="1" baseline="0" dirty="0"/>
                        <a:t> for art collaboration.</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ctr">
                        <a:buFontTx/>
                        <a:buChar char="-"/>
                      </a:pPr>
                      <a:endParaRPr lang="en-US" sz="1000" b="1" i="0" kern="1200" dirty="0">
                        <a:solidFill>
                          <a:schemeClr val="dk1"/>
                        </a:solidFill>
                        <a:effectLst/>
                        <a:latin typeface="+mn-lt"/>
                        <a:ea typeface="+mn-ea"/>
                        <a:cs typeface="+mn-cs"/>
                      </a:endParaRPr>
                    </a:p>
                    <a:p>
                      <a:pPr marL="171450" indent="-171450" algn="ctr">
                        <a:buFontTx/>
                        <a:buChar char="-"/>
                      </a:pPr>
                      <a:r>
                        <a:rPr lang="en-US" sz="1000" b="1" i="0" kern="1200" dirty="0">
                          <a:solidFill>
                            <a:schemeClr val="dk1"/>
                          </a:solidFill>
                          <a:effectLst/>
                          <a:latin typeface="+mn-lt"/>
                          <a:ea typeface="+mn-ea"/>
                          <a:cs typeface="+mn-cs"/>
                        </a:rPr>
                        <a:t>I can explore different materials freely, in order to develop my ideas about how to use them and what to make.</a:t>
                      </a:r>
                    </a:p>
                    <a:p>
                      <a:pPr marL="171450" indent="-171450" algn="ctr">
                        <a:buFontTx/>
                        <a:buChar char="-"/>
                      </a:pPr>
                      <a:endParaRPr lang="en-US" sz="1000" b="1" i="0" kern="1200" dirty="0">
                        <a:solidFill>
                          <a:schemeClr val="dk1"/>
                        </a:solidFill>
                        <a:effectLst/>
                        <a:latin typeface="+mn-lt"/>
                        <a:ea typeface="+mn-ea"/>
                        <a:cs typeface="+mn-cs"/>
                      </a:endParaRPr>
                    </a:p>
                    <a:p>
                      <a:pPr marL="171450" indent="-171450" algn="ctr">
                        <a:buFontTx/>
                        <a:buChar char="-"/>
                      </a:pPr>
                      <a:r>
                        <a:rPr lang="en-US" sz="1050" b="1" i="0" kern="1200" dirty="0">
                          <a:solidFill>
                            <a:schemeClr val="dk1"/>
                          </a:solidFill>
                          <a:effectLst/>
                          <a:latin typeface="+mn-lt"/>
                          <a:ea typeface="+mn-ea"/>
                          <a:cs typeface="+mn-cs"/>
                        </a:rPr>
                        <a:t>I can use various construction materials</a:t>
                      </a:r>
                    </a:p>
                    <a:p>
                      <a:pPr marL="171450" indent="-171450" algn="ctr">
                        <a:buFontTx/>
                        <a:buChar char="-"/>
                      </a:pPr>
                      <a:endParaRPr lang="en-US" sz="1050" b="1" i="0" kern="1200" dirty="0">
                        <a:solidFill>
                          <a:schemeClr val="dk1"/>
                        </a:solidFill>
                        <a:effectLst/>
                        <a:latin typeface="+mn-lt"/>
                        <a:ea typeface="+mn-ea"/>
                        <a:cs typeface="+mn-cs"/>
                      </a:endParaRPr>
                    </a:p>
                    <a:p>
                      <a:pPr marL="171450" indent="-171450" algn="ctr">
                        <a:buFontTx/>
                        <a:buChar char="-"/>
                      </a:pPr>
                      <a:r>
                        <a:rPr lang="en-US" sz="1050" b="1" i="0" kern="1200" dirty="0">
                          <a:solidFill>
                            <a:schemeClr val="dk1"/>
                          </a:solidFill>
                          <a:effectLst/>
                          <a:latin typeface="+mn-lt"/>
                          <a:ea typeface="+mn-ea"/>
                          <a:cs typeface="+mn-cs"/>
                        </a:rPr>
                        <a:t>I can manipulate play dough (roll, knead)  </a:t>
                      </a:r>
                    </a:p>
                    <a:p>
                      <a:pPr marL="171450" indent="-171450" algn="ctr">
                        <a:buFontTx/>
                        <a:buChar char="-"/>
                      </a:pP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endParaRPr lang="en-US" sz="900" b="1" i="0" kern="1200" dirty="0">
                        <a:solidFill>
                          <a:schemeClr val="dk1"/>
                        </a:solidFill>
                        <a:effectLst/>
                        <a:latin typeface="+mn-lt"/>
                        <a:ea typeface="+mn-ea"/>
                        <a:cs typeface="+mn-cs"/>
                      </a:endParaRPr>
                    </a:p>
                    <a:p>
                      <a:pPr algn="ctr" rtl="0" fontAlgn="base"/>
                      <a:r>
                        <a:rPr lang="en-US" sz="1000" b="1" i="0" kern="1200" dirty="0">
                          <a:solidFill>
                            <a:schemeClr val="dk1"/>
                          </a:solidFill>
                          <a:effectLst/>
                          <a:latin typeface="+mn-lt"/>
                          <a:ea typeface="+mn-ea"/>
                          <a:cs typeface="+mn-cs"/>
                        </a:rPr>
                        <a:t>- I can use a variety of tools to apply paint (brushes of different sizes, sponges, fingers) </a:t>
                      </a:r>
                    </a:p>
                    <a:p>
                      <a:pPr algn="ctr" rtl="0" fontAlgn="base"/>
                      <a:r>
                        <a:rPr lang="en-US" sz="1000" b="1" i="0" kern="1200" dirty="0">
                          <a:solidFill>
                            <a:schemeClr val="dk1"/>
                          </a:solidFill>
                          <a:effectLst/>
                          <a:latin typeface="+mn-lt"/>
                          <a:ea typeface="+mn-ea"/>
                          <a:cs typeface="+mn-cs"/>
                        </a:rPr>
                        <a:t> </a:t>
                      </a:r>
                    </a:p>
                    <a:p>
                      <a:pPr algn="ctr" rtl="0" fontAlgn="base"/>
                      <a:r>
                        <a:rPr lang="en-US" sz="1000" b="1" i="0" kern="1200" dirty="0">
                          <a:solidFill>
                            <a:schemeClr val="dk1"/>
                          </a:solidFill>
                          <a:effectLst/>
                          <a:latin typeface="+mn-lt"/>
                          <a:ea typeface="+mn-ea"/>
                          <a:cs typeface="+mn-cs"/>
                        </a:rPr>
                        <a:t>- I can </a:t>
                      </a:r>
                      <a:r>
                        <a:rPr lang="en-US" sz="1000" b="1" i="0" kern="1200" dirty="0" err="1">
                          <a:solidFill>
                            <a:schemeClr val="dk1"/>
                          </a:solidFill>
                          <a:effectLst/>
                          <a:latin typeface="+mn-lt"/>
                          <a:ea typeface="+mn-ea"/>
                          <a:cs typeface="+mn-cs"/>
                        </a:rPr>
                        <a:t>recognise</a:t>
                      </a:r>
                      <a:r>
                        <a:rPr lang="en-US" sz="1000" b="1" i="0" kern="1200" dirty="0">
                          <a:solidFill>
                            <a:schemeClr val="dk1"/>
                          </a:solidFill>
                          <a:effectLst/>
                          <a:latin typeface="+mn-lt"/>
                          <a:ea typeface="+mn-ea"/>
                          <a:cs typeface="+mn-cs"/>
                        </a:rPr>
                        <a:t> and name </a:t>
                      </a:r>
                      <a:r>
                        <a:rPr lang="en-US" sz="1000" b="1" i="0" kern="1200" dirty="0" err="1">
                          <a:solidFill>
                            <a:schemeClr val="dk1"/>
                          </a:solidFill>
                          <a:effectLst/>
                          <a:latin typeface="+mn-lt"/>
                          <a:ea typeface="+mn-ea"/>
                          <a:cs typeface="+mn-cs"/>
                        </a:rPr>
                        <a:t>colours</a:t>
                      </a:r>
                      <a:r>
                        <a:rPr lang="en-US" sz="1000" b="1" i="0" kern="1200" dirty="0">
                          <a:solidFill>
                            <a:schemeClr val="dk1"/>
                          </a:solidFill>
                          <a:effectLst/>
                          <a:latin typeface="+mn-lt"/>
                          <a:ea typeface="+mn-ea"/>
                          <a:cs typeface="+mn-cs"/>
                        </a:rPr>
                        <a:t>.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endParaRPr lang="en-US" sz="100" b="1" i="0" kern="1200" dirty="0">
                        <a:solidFill>
                          <a:schemeClr val="dk1"/>
                        </a:solidFill>
                        <a:effectLst/>
                        <a:latin typeface="+mn-lt"/>
                        <a:ea typeface="+mn-ea"/>
                        <a:cs typeface="+mn-cs"/>
                      </a:endParaRPr>
                    </a:p>
                    <a:p>
                      <a:pPr marL="171450" indent="-171450" algn="ctr">
                        <a:lnSpc>
                          <a:spcPct val="107000"/>
                        </a:lnSpc>
                        <a:spcAft>
                          <a:spcPts val="800"/>
                        </a:spcAft>
                        <a:buFontTx/>
                        <a:buChar char="-"/>
                      </a:pPr>
                      <a:r>
                        <a:rPr lang="en-US" sz="1050" b="1" i="0" kern="1200" dirty="0">
                          <a:solidFill>
                            <a:schemeClr val="dk1"/>
                          </a:solidFill>
                          <a:effectLst/>
                          <a:latin typeface="+mn-lt"/>
                          <a:ea typeface="+mn-ea"/>
                          <a:cs typeface="+mn-cs"/>
                        </a:rPr>
                        <a:t>I can join different materials and explore different textures. </a:t>
                      </a:r>
                    </a:p>
                    <a:p>
                      <a:pPr algn="ctr" rtl="0" fontAlgn="base"/>
                      <a:r>
                        <a:rPr lang="en-US" sz="1050" b="1" i="0" kern="1200" dirty="0">
                          <a:solidFill>
                            <a:schemeClr val="dk1"/>
                          </a:solidFill>
                          <a:effectLst/>
                          <a:latin typeface="+mn-lt"/>
                          <a:ea typeface="+mn-ea"/>
                          <a:cs typeface="+mn-cs"/>
                        </a:rPr>
                        <a:t>- I can draw identifiable pictures </a:t>
                      </a:r>
                    </a:p>
                    <a:p>
                      <a:pPr algn="ctr" rtl="0" fontAlgn="base"/>
                      <a:r>
                        <a:rPr lang="en-US" sz="1050" b="1" i="0" kern="1200" dirty="0">
                          <a:solidFill>
                            <a:schemeClr val="dk1"/>
                          </a:solidFill>
                          <a:effectLst/>
                          <a:latin typeface="+mn-lt"/>
                          <a:ea typeface="+mn-ea"/>
                          <a:cs typeface="+mn-cs"/>
                        </a:rPr>
                        <a:t> </a:t>
                      </a:r>
                    </a:p>
                    <a:p>
                      <a:pPr marL="171450" indent="-171450" algn="ctr" rtl="0" fontAlgn="base">
                        <a:buFontTx/>
                        <a:buChar char="-"/>
                      </a:pPr>
                      <a:endParaRPr lang="en-US" sz="1050" b="1" i="0" kern="1200" dirty="0">
                        <a:solidFill>
                          <a:schemeClr val="dk1"/>
                        </a:solidFill>
                        <a:effectLst/>
                        <a:latin typeface="+mn-lt"/>
                        <a:ea typeface="+mn-ea"/>
                        <a:cs typeface="+mn-cs"/>
                      </a:endParaRPr>
                    </a:p>
                    <a:p>
                      <a:pPr marL="285750" marR="0" indent="-285750" algn="ctr" defTabSz="914400" rtl="0" eaLnBrk="1" fontAlgn="base" latinLnBrk="0" hangingPunct="1">
                        <a:lnSpc>
                          <a:spcPct val="100000"/>
                        </a:lnSpc>
                        <a:spcBef>
                          <a:spcPts val="0"/>
                        </a:spcBef>
                        <a:spcAft>
                          <a:spcPts val="0"/>
                        </a:spcAft>
                        <a:buClrTx/>
                        <a:buSzTx/>
                        <a:buFontTx/>
                        <a:buChar char="-"/>
                        <a:tabLst/>
                        <a:defRPr/>
                      </a:pPr>
                      <a:r>
                        <a:rPr lang="en-US" sz="1050" b="1" i="0" kern="1200" dirty="0">
                          <a:solidFill>
                            <a:schemeClr val="dk1"/>
                          </a:solidFill>
                          <a:effectLst/>
                          <a:latin typeface="+mn-lt"/>
                          <a:ea typeface="+mn-ea"/>
                          <a:cs typeface="+mn-cs"/>
                        </a:rPr>
                        <a:t>I can use a variety of tools to apply paint (brushes of different sizes, sponges, fingers) with increasing control </a:t>
                      </a:r>
                    </a:p>
                    <a:p>
                      <a:pPr marL="285750" indent="-285750" algn="ctr" rtl="0" fontAlgn="base">
                        <a:buFontTx/>
                        <a:buChar char="-"/>
                      </a:pPr>
                      <a:endParaRPr lang="en-US" sz="1800" b="0" i="0" kern="1200" dirty="0">
                        <a:solidFill>
                          <a:schemeClr val="dk1"/>
                        </a:solidFill>
                        <a:effectLst/>
                        <a:latin typeface="+mn-lt"/>
                        <a:ea typeface="+mn-ea"/>
                        <a:cs typeface="+mn-cs"/>
                      </a:endParaRPr>
                    </a:p>
                    <a:p>
                      <a:pPr marL="171450" indent="-171450" algn="ctr">
                        <a:lnSpc>
                          <a:spcPct val="107000"/>
                        </a:lnSpc>
                        <a:spcAft>
                          <a:spcPts val="800"/>
                        </a:spcAft>
                        <a:buFontTx/>
                        <a:buChar char="-"/>
                      </a:pPr>
                      <a:endParaRPr lang="en-GB" sz="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50" b="1" i="0" kern="1200" dirty="0">
                        <a:solidFill>
                          <a:schemeClr val="tx1"/>
                        </a:solidFill>
                        <a:effectLst/>
                        <a:latin typeface="+mn-lt"/>
                        <a:ea typeface="+mn-ea"/>
                        <a:cs typeface="+mn-cs"/>
                      </a:endParaRPr>
                    </a:p>
                    <a:p>
                      <a:pPr marL="171450" marR="0" lvl="0" indent="-171450" algn="ctr" defTabSz="914400" rtl="0" eaLnBrk="1" fontAlgn="auto" latinLnBrk="0" hangingPunct="1">
                        <a:lnSpc>
                          <a:spcPct val="107000"/>
                        </a:lnSpc>
                        <a:spcBef>
                          <a:spcPts val="0"/>
                        </a:spcBef>
                        <a:spcAft>
                          <a:spcPts val="0"/>
                        </a:spcAft>
                        <a:buClrTx/>
                        <a:buSzTx/>
                        <a:buFontTx/>
                        <a:buChar char="-"/>
                        <a:tabLst/>
                        <a:defRPr/>
                      </a:pPr>
                      <a:r>
                        <a:rPr lang="en-US" sz="1050" b="1" i="0" kern="1200" dirty="0">
                          <a:solidFill>
                            <a:schemeClr val="tx1"/>
                          </a:solidFill>
                          <a:effectLst/>
                          <a:latin typeface="+mn-lt"/>
                          <a:ea typeface="+mn-ea"/>
                          <a:cs typeface="+mn-cs"/>
                        </a:rPr>
                        <a:t>I</a:t>
                      </a:r>
                      <a:r>
                        <a:rPr lang="en-US" sz="1050" b="1" i="0" kern="1200" baseline="0" dirty="0">
                          <a:solidFill>
                            <a:schemeClr val="tx1"/>
                          </a:solidFill>
                          <a:effectLst/>
                          <a:latin typeface="+mn-lt"/>
                          <a:ea typeface="+mn-ea"/>
                          <a:cs typeface="+mn-cs"/>
                        </a:rPr>
                        <a:t> can talk about what I am creating </a:t>
                      </a:r>
                    </a:p>
                    <a:p>
                      <a:pPr marL="171450" marR="0" lvl="0" indent="-171450" algn="ctr" defTabSz="914400" rtl="0" eaLnBrk="1" fontAlgn="auto" latinLnBrk="0" hangingPunct="1">
                        <a:lnSpc>
                          <a:spcPct val="107000"/>
                        </a:lnSpc>
                        <a:spcBef>
                          <a:spcPts val="0"/>
                        </a:spcBef>
                        <a:spcAft>
                          <a:spcPts val="0"/>
                        </a:spcAft>
                        <a:buClrTx/>
                        <a:buSzTx/>
                        <a:buFontTx/>
                        <a:buChar char="-"/>
                        <a:tabLst/>
                        <a:defRPr/>
                      </a:pPr>
                      <a:endParaRPr lang="en-US" sz="1050" b="1" i="0" kern="1200" baseline="0" dirty="0">
                        <a:solidFill>
                          <a:schemeClr val="tx1"/>
                        </a:solidFill>
                        <a:effectLst/>
                        <a:latin typeface="+mn-lt"/>
                        <a:ea typeface="+mn-ea"/>
                        <a:cs typeface="+mn-cs"/>
                      </a:endParaRPr>
                    </a:p>
                    <a:p>
                      <a:pPr marL="171450" marR="0" lvl="0" indent="-171450" algn="ctr" defTabSz="914400" rtl="0" eaLnBrk="1" fontAlgn="auto" latinLnBrk="0" hangingPunct="1">
                        <a:lnSpc>
                          <a:spcPct val="107000"/>
                        </a:lnSpc>
                        <a:spcBef>
                          <a:spcPts val="0"/>
                        </a:spcBef>
                        <a:spcAft>
                          <a:spcPts val="0"/>
                        </a:spcAft>
                        <a:buClrTx/>
                        <a:buSzTx/>
                        <a:buFontTx/>
                        <a:buChar char="-"/>
                        <a:tabLst/>
                        <a:defRPr/>
                      </a:pPr>
                      <a:r>
                        <a:rPr lang="en-US" sz="1050" b="1" i="0" kern="1200" dirty="0">
                          <a:solidFill>
                            <a:schemeClr val="dk1"/>
                          </a:solidFill>
                          <a:effectLst/>
                          <a:latin typeface="+mn-lt"/>
                          <a:ea typeface="+mn-ea"/>
                          <a:cs typeface="+mn-cs"/>
                        </a:rPr>
                        <a:t>I can begin to use representation to communicate, e.g. drawing a line and saying ‘That’s me.’</a:t>
                      </a:r>
                    </a:p>
                    <a:p>
                      <a:pPr marL="171450" marR="0" lvl="0" indent="-171450" algn="ctr" defTabSz="914400" rtl="0" eaLnBrk="1" fontAlgn="auto" latinLnBrk="0" hangingPunct="1">
                        <a:lnSpc>
                          <a:spcPct val="107000"/>
                        </a:lnSpc>
                        <a:spcBef>
                          <a:spcPts val="0"/>
                        </a:spcBef>
                        <a:spcAft>
                          <a:spcPts val="0"/>
                        </a:spcAft>
                        <a:buClrTx/>
                        <a:buSzTx/>
                        <a:buFontTx/>
                        <a:buChar char="-"/>
                        <a:tabLst/>
                        <a:defRPr/>
                      </a:pPr>
                      <a:endParaRPr lang="en-US" sz="1100" b="1" i="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US" sz="1050" b="1" i="0" kern="1200" dirty="0">
                        <a:solidFill>
                          <a:schemeClr val="dk1"/>
                        </a:solidFill>
                        <a:effectLst/>
                        <a:latin typeface="+mn-lt"/>
                        <a:ea typeface="+mn-ea"/>
                        <a:cs typeface="+mn-cs"/>
                      </a:endParaRPr>
                    </a:p>
                    <a:p>
                      <a:pPr marL="171450" indent="-171450" algn="ctr">
                        <a:buFontTx/>
                        <a:buChar char="-"/>
                      </a:pPr>
                      <a:r>
                        <a:rPr lang="en-US" sz="1050" b="1" i="0" kern="1200" dirty="0">
                          <a:solidFill>
                            <a:schemeClr val="dk1"/>
                          </a:solidFill>
                          <a:effectLst/>
                          <a:latin typeface="+mn-lt"/>
                          <a:ea typeface="+mn-ea"/>
                          <a:cs typeface="+mn-cs"/>
                        </a:rPr>
                        <a:t>I can draw a person with identifiable features </a:t>
                      </a:r>
                    </a:p>
                    <a:p>
                      <a:pPr marL="171450" indent="-171450" algn="ctr">
                        <a:buFontTx/>
                        <a:buChar char="-"/>
                      </a:pPr>
                      <a:endParaRPr lang="en-US" sz="400" b="1" dirty="0">
                        <a:solidFill>
                          <a:schemeClr val="tx1"/>
                        </a:solidFill>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050" b="1" i="0" kern="1200" dirty="0">
                          <a:solidFill>
                            <a:schemeClr val="dk1"/>
                          </a:solidFill>
                          <a:effectLst/>
                          <a:latin typeface="+mn-lt"/>
                          <a:ea typeface="+mn-ea"/>
                          <a:cs typeface="+mn-cs"/>
                        </a:rPr>
                        <a:t>I can develop my own ideas and then decide which materials to use to express them.</a:t>
                      </a:r>
                      <a:endParaRPr lang="en-US" sz="1050" b="1" i="0" kern="1200" dirty="0">
                        <a:solidFill>
                          <a:schemeClr val="tx1"/>
                        </a:solidFill>
                        <a:effectLst/>
                        <a:latin typeface="+mn-lt"/>
                        <a:ea typeface="+mn-ea"/>
                        <a:cs typeface="+mn-cs"/>
                      </a:endParaRPr>
                    </a:p>
                    <a:p>
                      <a:pPr marL="171450" indent="-171450" algn="ctr">
                        <a:buFontTx/>
                        <a:buChar char="-"/>
                      </a:pPr>
                      <a:endParaRPr lang="en-GB" sz="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1050" b="1" i="0" kern="1200" dirty="0">
                        <a:solidFill>
                          <a:schemeClr val="dk1"/>
                        </a:solidFill>
                        <a:effectLst/>
                        <a:latin typeface="+mn-lt"/>
                        <a:ea typeface="+mn-ea"/>
                        <a:cs typeface="+mn-cs"/>
                      </a:endParaRPr>
                    </a:p>
                    <a:p>
                      <a:pPr marL="171450" indent="-171450" algn="ctr">
                        <a:buFontTx/>
                        <a:buChar char="-"/>
                      </a:pPr>
                      <a:r>
                        <a:rPr lang="en-US" sz="1050" b="1" i="0" kern="1200" dirty="0">
                          <a:solidFill>
                            <a:schemeClr val="dk1"/>
                          </a:solidFill>
                          <a:effectLst/>
                          <a:latin typeface="+mn-lt"/>
                          <a:ea typeface="+mn-ea"/>
                          <a:cs typeface="+mn-cs"/>
                        </a:rPr>
                        <a:t>I have been exposed to a different range of artists </a:t>
                      </a:r>
                    </a:p>
                    <a:p>
                      <a:pPr marL="285750" indent="-285750" algn="ctr">
                        <a:buFontTx/>
                        <a:buChar char="-"/>
                      </a:pPr>
                      <a:r>
                        <a:rPr lang="en-US" sz="1050" b="1" i="0" kern="1200" dirty="0">
                          <a:solidFill>
                            <a:schemeClr val="dk1"/>
                          </a:solidFill>
                          <a:effectLst/>
                          <a:latin typeface="+mn-lt"/>
                          <a:ea typeface="+mn-ea"/>
                          <a:cs typeface="+mn-cs"/>
                        </a:rPr>
                        <a:t>I can show interest and describe the</a:t>
                      </a:r>
                      <a:r>
                        <a:rPr lang="en-US" sz="1050" b="1" i="0" kern="1200" baseline="0" dirty="0">
                          <a:solidFill>
                            <a:schemeClr val="dk1"/>
                          </a:solidFill>
                          <a:effectLst/>
                          <a:latin typeface="+mn-lt"/>
                          <a:ea typeface="+mn-ea"/>
                          <a:cs typeface="+mn-cs"/>
                        </a:rPr>
                        <a:t> </a:t>
                      </a:r>
                      <a:r>
                        <a:rPr lang="en-US" sz="1050" b="1" i="0" kern="1200" dirty="0">
                          <a:solidFill>
                            <a:schemeClr val="dk1"/>
                          </a:solidFill>
                          <a:effectLst/>
                          <a:latin typeface="+mn-lt"/>
                          <a:ea typeface="+mn-ea"/>
                          <a:cs typeface="+mn-cs"/>
                        </a:rPr>
                        <a:t>texture of things</a:t>
                      </a:r>
                    </a:p>
                    <a:p>
                      <a:pPr marL="285750" indent="-285750" algn="ctr">
                        <a:buFontTx/>
                        <a:buChar char="-"/>
                      </a:pPr>
                      <a:endParaRPr lang="en-US" sz="1050" b="1" i="0" kern="1200" dirty="0">
                        <a:solidFill>
                          <a:schemeClr val="dk1"/>
                        </a:solidFill>
                        <a:effectLst/>
                        <a:latin typeface="+mn-lt"/>
                        <a:ea typeface="+mn-ea"/>
                        <a:cs typeface="+mn-cs"/>
                      </a:endParaRPr>
                    </a:p>
                    <a:p>
                      <a:pPr marL="285750" indent="-285750" algn="ctr">
                        <a:buFontTx/>
                        <a:buChar char="-"/>
                      </a:pPr>
                      <a:r>
                        <a:rPr lang="en-US" sz="1050" b="1" i="0" kern="1200" dirty="0">
                          <a:solidFill>
                            <a:schemeClr val="dk1"/>
                          </a:solidFill>
                          <a:effectLst/>
                          <a:latin typeface="+mn-lt"/>
                          <a:ea typeface="+mn-ea"/>
                          <a:cs typeface="+mn-cs"/>
                        </a:rPr>
                        <a:t>I am beginning to explore </a:t>
                      </a:r>
                      <a:r>
                        <a:rPr lang="en-US" sz="1050" b="1" i="0" kern="1200" dirty="0" err="1">
                          <a:solidFill>
                            <a:schemeClr val="dk1"/>
                          </a:solidFill>
                          <a:effectLst/>
                          <a:latin typeface="+mn-lt"/>
                          <a:ea typeface="+mn-ea"/>
                          <a:cs typeface="+mn-cs"/>
                        </a:rPr>
                        <a:t>colour</a:t>
                      </a:r>
                      <a:r>
                        <a:rPr lang="en-US" sz="1050" b="1" i="0" kern="1200" dirty="0">
                          <a:solidFill>
                            <a:schemeClr val="dk1"/>
                          </a:solidFill>
                          <a:effectLst/>
                          <a:latin typeface="+mn-lt"/>
                          <a:ea typeface="+mn-ea"/>
                          <a:cs typeface="+mn-cs"/>
                        </a:rPr>
                        <a:t> mixing. </a:t>
                      </a:r>
                    </a:p>
                    <a:p>
                      <a:pPr marL="0" indent="0" algn="ctr">
                        <a:buFontTx/>
                        <a:buNone/>
                      </a:pPr>
                      <a:r>
                        <a:rPr lang="en-US" sz="1800" b="0" i="0" kern="1200" dirty="0">
                          <a:solidFill>
                            <a:schemeClr val="dk1"/>
                          </a:solidFill>
                          <a:effectLst/>
                          <a:latin typeface="+mn-lt"/>
                          <a:ea typeface="+mn-ea"/>
                          <a:cs typeface="+mn-cs"/>
                        </a:rPr>
                        <a:t> </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385" y="4859017"/>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901645" y="4555221"/>
            <a:ext cx="1987790" cy="209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59972" y="69670"/>
            <a:ext cx="735802" cy="735802"/>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786153">
            <a:off x="3329548" y="267692"/>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658156" flipH="1">
            <a:off x="8342090" y="309828"/>
            <a:ext cx="477815" cy="423530"/>
          </a:xfrm>
          <a:prstGeom prst="rect">
            <a:avLst/>
          </a:prstGeom>
        </p:spPr>
      </p:pic>
      <p:pic>
        <p:nvPicPr>
          <p:cNvPr id="11" name="Picture 10"/>
          <p:cNvPicPr/>
          <p:nvPr/>
        </p:nvPicPr>
        <p:blipFill rotWithShape="1">
          <a:blip r:embed="rId7"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443665589"/>
              </p:ext>
            </p:extLst>
          </p:nvPr>
        </p:nvGraphicFramePr>
        <p:xfrm>
          <a:off x="133491" y="595721"/>
          <a:ext cx="11925018" cy="6505575"/>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46290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021336">
                <a:tc>
                  <a:txBody>
                    <a:bodyPr/>
                    <a:lstStyle/>
                    <a:p>
                      <a:pPr algn="ctr"/>
                      <a:r>
                        <a:rPr lang="en-US" sz="1800" b="0" dirty="0">
                          <a:latin typeface="Amatic SC" panose="00000500000000000000" pitchFamily="2" charset="-79"/>
                          <a:cs typeface="Amatic SC" panose="00000500000000000000" pitchFamily="2" charset="-79"/>
                        </a:rPr>
                        <a:t>General Themes </a:t>
                      </a:r>
                    </a:p>
                    <a:p>
                      <a:pPr algn="ctr"/>
                      <a:endParaRPr lang="en-US" sz="1600" b="1" dirty="0">
                        <a:latin typeface="Amatic SC" panose="00000500000000000000" pitchFamily="2" charset="-79"/>
                        <a:cs typeface="Amatic SC" panose="00000500000000000000" pitchFamily="2" charset="-79"/>
                      </a:endParaRP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nursery/my new class / Making friends/ New routines/ Asking for help/ People in school who help us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be safe and try our best</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latin typeface="+mn-lt"/>
                          <a:cs typeface="Amatic SC" panose="00000500000000000000" pitchFamily="2" charset="-79"/>
                        </a:rPr>
                        <a:t>Celebrating our achievements in our first half term in nursery/ Our first Nativity/ All about Christmas/ what is a celebration? - looking at Diwali and Christmas similarities (food, gifts, decorations,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latin typeface="Amatic SC" panose="00000500000000000000" pitchFamily="2" charset="-79"/>
                          <a:cs typeface="Amatic SC" panose="00000500000000000000" pitchFamily="2" charset="-79"/>
                        </a:rPr>
                        <a:t>People Who Help Us</a:t>
                      </a:r>
                    </a:p>
                    <a:p>
                      <a:pPr algn="ctr"/>
                      <a:r>
                        <a:rPr lang="en-US" sz="1050" b="0" dirty="0">
                          <a:latin typeface="+mn-lt"/>
                          <a:cs typeface="Amatic SC" panose="00000500000000000000" pitchFamily="2" charset="-79"/>
                        </a:rPr>
                        <a:t>People who help in our local community (shops, waste collections, café and restaurant staff,  window cleaners, library, school staff, trade jobs, </a:t>
                      </a:r>
                      <a:r>
                        <a:rPr lang="en-US" sz="1050" b="0" dirty="0" err="1">
                          <a:latin typeface="+mn-lt"/>
                          <a:cs typeface="Amatic SC" panose="00000500000000000000" pitchFamily="2" charset="-79"/>
                        </a:rPr>
                        <a:t>etc</a:t>
                      </a:r>
                      <a:r>
                        <a:rPr lang="en-US" sz="1050" b="0" dirty="0">
                          <a:latin typeface="+mn-lt"/>
                          <a:cs typeface="Amatic SC" panose="00000500000000000000" pitchFamily="2" charset="-79"/>
                        </a:rPr>
                        <a:t>)/ the emergency services and health (dentist, doctor, nurse, hospitals, optician, fire service, police)/ people who help for charity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latin typeface="+mn-lt"/>
                          <a:cs typeface="Amatic SC" panose="00000500000000000000" pitchFamily="2" charset="-79"/>
                        </a:rPr>
                        <a:t>Seasons (what have we learnt about Autumn and Winter? What will happen in Spring and Summer?)/ exploring local nature/ climates around the world/ people around the world/  rocks and fossils/ planets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latin typeface="Amatic SC" panose="00000500000000000000" pitchFamily="2" charset="-79"/>
                          <a:cs typeface="Amatic SC" panose="00000500000000000000" pitchFamily="2" charset="-79"/>
                        </a:rPr>
                        <a:t>Growing</a:t>
                      </a:r>
                    </a:p>
                    <a:p>
                      <a:pPr algn="ctr"/>
                      <a:r>
                        <a:rPr lang="en-US" sz="1050" b="0" dirty="0">
                          <a:latin typeface="+mn-lt"/>
                          <a:cs typeface="Amatic SC" panose="00000500000000000000" pitchFamily="2" charset="-79"/>
                        </a:rPr>
                        <a:t>Life cycles of plants/ life cycles of animals/ where does our food come from?/ how is chocolate made?/ planting and growing/ baby animals/ life on the farm/ how do humans grow? / stages of life/ transitions/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latin typeface="+mn-lt"/>
                          <a:cs typeface="Amatic SC" panose="00000500000000000000" pitchFamily="2" charset="-79"/>
                        </a:rPr>
                        <a:t>Celebrating summer/ sand and water fun/ ice cream </a:t>
                      </a:r>
                      <a:r>
                        <a:rPr lang="en-US" sz="1050" b="0" dirty="0" err="1">
                          <a:latin typeface="+mn-lt"/>
                          <a:cs typeface="Amatic SC" panose="00000500000000000000" pitchFamily="2" charset="-79"/>
                        </a:rPr>
                        <a:t>parlours</a:t>
                      </a:r>
                      <a:r>
                        <a:rPr lang="en-US" sz="1050" b="0" dirty="0">
                          <a:latin typeface="+mn-lt"/>
                          <a:cs typeface="Amatic SC" panose="00000500000000000000" pitchFamily="2" charset="-79"/>
                        </a:rPr>
                        <a:t>/ under the sea/all about the beach/ beach creatures/ sand castles/ holidays/ oceans and beaches around the world/ taking care of our environment and oceans/ where does water come 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490542">
                <a:tc>
                  <a:txBody>
                    <a:bodyPr/>
                    <a:lstStyle/>
                    <a:p>
                      <a:pPr algn="ctr"/>
                      <a:r>
                        <a:rPr lang="en-US" sz="2400" b="1" dirty="0">
                          <a:latin typeface="Amatic SC" panose="00000500000000000000" pitchFamily="2" charset="-79"/>
                          <a:cs typeface="Amatic SC" panose="00000500000000000000" pitchFamily="2" charset="-79"/>
                        </a:rPr>
                        <a:t>High</a:t>
                      </a:r>
                      <a:r>
                        <a:rPr lang="en-US" sz="2400" b="1" baseline="0" dirty="0">
                          <a:latin typeface="Amatic SC" panose="00000500000000000000" pitchFamily="2" charset="-79"/>
                          <a:cs typeface="Amatic SC" panose="00000500000000000000" pitchFamily="2" charset="-79"/>
                        </a:rPr>
                        <a:t> quality </a:t>
                      </a:r>
                      <a:r>
                        <a:rPr lang="en-US" sz="2400" b="1" dirty="0">
                          <a:latin typeface="Amatic SC" panose="00000500000000000000" pitchFamily="2" charset="-79"/>
                          <a:cs typeface="Amatic SC" panose="00000500000000000000" pitchFamily="2" charset="-79"/>
                        </a:rPr>
                        <a:t>Texts</a:t>
                      </a:r>
                    </a:p>
                    <a:p>
                      <a:pPr algn="ct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dirty="0">
                          <a:solidFill>
                            <a:schemeClr val="tx1"/>
                          </a:solidFill>
                          <a:latin typeface="+mn-lt"/>
                          <a:cs typeface="Amatic SC" panose="00000500000000000000" pitchFamily="2" charset="-79"/>
                        </a:rPr>
                        <a:t>You Choose</a:t>
                      </a:r>
                    </a:p>
                    <a:p>
                      <a:pPr algn="ctr"/>
                      <a:r>
                        <a:rPr lang="en-GB" sz="1050" dirty="0">
                          <a:solidFill>
                            <a:schemeClr val="tx1"/>
                          </a:solidFill>
                          <a:latin typeface="+mn-lt"/>
                          <a:cs typeface="Amatic SC" panose="00000500000000000000" pitchFamily="2" charset="-79"/>
                        </a:rPr>
                        <a:t>Paper Dolls</a:t>
                      </a:r>
                    </a:p>
                    <a:p>
                      <a:pPr algn="ctr"/>
                      <a:r>
                        <a:rPr lang="en-GB" sz="1050" dirty="0">
                          <a:solidFill>
                            <a:schemeClr val="tx1"/>
                          </a:solidFill>
                          <a:latin typeface="+mn-lt"/>
                          <a:cs typeface="Amatic SC" panose="00000500000000000000" pitchFamily="2" charset="-79"/>
                        </a:rPr>
                        <a:t>I’m Sorry</a:t>
                      </a:r>
                    </a:p>
                    <a:p>
                      <a:pPr algn="ctr"/>
                      <a:r>
                        <a:rPr lang="en-GB" sz="1050" dirty="0" err="1">
                          <a:solidFill>
                            <a:schemeClr val="tx1"/>
                          </a:solidFill>
                          <a:latin typeface="+mn-lt"/>
                          <a:cs typeface="Amatic SC" panose="00000500000000000000" pitchFamily="2" charset="-79"/>
                        </a:rPr>
                        <a:t>Dipal’s</a:t>
                      </a:r>
                      <a:r>
                        <a:rPr lang="en-GB" sz="1050" dirty="0">
                          <a:solidFill>
                            <a:schemeClr val="tx1"/>
                          </a:solidFill>
                          <a:latin typeface="+mn-lt"/>
                          <a:cs typeface="Amatic SC" panose="00000500000000000000" pitchFamily="2" charset="-79"/>
                        </a:rPr>
                        <a:t> Diwali</a:t>
                      </a:r>
                    </a:p>
                    <a:p>
                      <a:pPr algn="ctr"/>
                      <a:r>
                        <a:rPr lang="en-GB" sz="1050" dirty="0">
                          <a:solidFill>
                            <a:schemeClr val="tx1"/>
                          </a:solidFill>
                          <a:latin typeface="+mn-lt"/>
                          <a:cs typeface="Amatic SC" panose="00000500000000000000" pitchFamily="2" charset="-79"/>
                        </a:rPr>
                        <a:t>Mr Men Diwali</a:t>
                      </a:r>
                    </a:p>
                    <a:p>
                      <a:pPr algn="ctr"/>
                      <a:r>
                        <a:rPr lang="en-GB" sz="1050" dirty="0">
                          <a:solidFill>
                            <a:schemeClr val="tx1"/>
                          </a:solidFill>
                          <a:latin typeface="+mn-lt"/>
                          <a:cs typeface="Amatic SC" panose="00000500000000000000" pitchFamily="2" charset="-79"/>
                        </a:rPr>
                        <a:t>Familiar stories – Traditional Tales, Julia Donaldson, and stories familiar because of television shows (Charlie and Lola, Peppa Pig, etc)</a:t>
                      </a:r>
                    </a:p>
                    <a:p>
                      <a:pPr algn="ctr"/>
                      <a:r>
                        <a:rPr lang="en-GB" sz="1050" dirty="0">
                          <a:solidFill>
                            <a:schemeClr val="tx1"/>
                          </a:solidFill>
                          <a:latin typeface="+mn-lt"/>
                          <a:cs typeface="Amatic SC" panose="00000500000000000000" pitchFamily="2" charset="-79"/>
                        </a:rPr>
                        <a:t>Nursery Rhyme Collections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kern="1200" dirty="0">
                          <a:solidFill>
                            <a:schemeClr val="dk1"/>
                          </a:solidFill>
                          <a:effectLst/>
                          <a:latin typeface="+mn-lt"/>
                          <a:ea typeface="+mn-ea"/>
                          <a:cs typeface="+mn-cs"/>
                        </a:rPr>
                        <a:t>The Gruffalo</a:t>
                      </a:r>
                    </a:p>
                    <a:p>
                      <a:pPr algn="ctr"/>
                      <a:r>
                        <a:rPr lang="en-GB" sz="1050" kern="1200" dirty="0">
                          <a:solidFill>
                            <a:schemeClr val="dk1"/>
                          </a:solidFill>
                          <a:effectLst/>
                          <a:latin typeface="+mn-lt"/>
                          <a:ea typeface="+mn-ea"/>
                          <a:cs typeface="+mn-cs"/>
                        </a:rPr>
                        <a:t>The Gruffalo’s Child</a:t>
                      </a:r>
                    </a:p>
                    <a:p>
                      <a:pPr algn="ctr"/>
                      <a:r>
                        <a:rPr lang="en-GB" sz="1050" kern="1200" dirty="0">
                          <a:solidFill>
                            <a:schemeClr val="dk1"/>
                          </a:solidFill>
                          <a:effectLst/>
                          <a:latin typeface="+mn-lt"/>
                          <a:ea typeface="+mn-ea"/>
                          <a:cs typeface="+mn-cs"/>
                        </a:rPr>
                        <a:t>Leaf Man</a:t>
                      </a:r>
                    </a:p>
                    <a:p>
                      <a:pPr algn="ctr"/>
                      <a:r>
                        <a:rPr lang="en-GB" sz="1050" kern="1200" dirty="0">
                          <a:solidFill>
                            <a:schemeClr val="dk1"/>
                          </a:solidFill>
                          <a:effectLst/>
                          <a:latin typeface="+mn-lt"/>
                          <a:ea typeface="+mn-ea"/>
                          <a:cs typeface="+mn-cs"/>
                        </a:rPr>
                        <a:t>The Nativity Story</a:t>
                      </a:r>
                    </a:p>
                    <a:p>
                      <a:pPr algn="ctr"/>
                      <a:r>
                        <a:rPr lang="en-GB" sz="1050" kern="1200" dirty="0">
                          <a:solidFill>
                            <a:schemeClr val="dk1"/>
                          </a:solidFill>
                          <a:effectLst/>
                          <a:latin typeface="+mn-lt"/>
                          <a:ea typeface="+mn-ea"/>
                          <a:cs typeface="+mn-cs"/>
                        </a:rPr>
                        <a:t>Christmas themed books</a:t>
                      </a:r>
                    </a:p>
                    <a:p>
                      <a:pPr algn="ctr"/>
                      <a:r>
                        <a:rPr lang="en-GB" sz="1050" kern="1200" dirty="0" err="1">
                          <a:solidFill>
                            <a:schemeClr val="dk1"/>
                          </a:solidFill>
                          <a:effectLst/>
                          <a:latin typeface="+mn-lt"/>
                          <a:ea typeface="+mn-ea"/>
                          <a:cs typeface="+mn-cs"/>
                        </a:rPr>
                        <a:t>Mog’s</a:t>
                      </a:r>
                      <a:r>
                        <a:rPr lang="en-GB" sz="1050" kern="1200" dirty="0">
                          <a:solidFill>
                            <a:schemeClr val="dk1"/>
                          </a:solidFill>
                          <a:effectLst/>
                          <a:latin typeface="+mn-lt"/>
                          <a:ea typeface="+mn-ea"/>
                          <a:cs typeface="+mn-cs"/>
                        </a:rPr>
                        <a:t> Christmas</a:t>
                      </a:r>
                    </a:p>
                    <a:p>
                      <a:pPr algn="ctr"/>
                      <a:r>
                        <a:rPr lang="en-GB" sz="1050" kern="1200" dirty="0">
                          <a:solidFill>
                            <a:schemeClr val="dk1"/>
                          </a:solidFill>
                          <a:effectLst/>
                          <a:latin typeface="+mn-lt"/>
                          <a:ea typeface="+mn-ea"/>
                          <a:cs typeface="+mn-cs"/>
                        </a:rPr>
                        <a:t>Merry Christmas Boris</a:t>
                      </a:r>
                    </a:p>
                    <a:p>
                      <a:pPr algn="ctr"/>
                      <a:r>
                        <a:rPr lang="en-GB" sz="1050" kern="1200" dirty="0">
                          <a:solidFill>
                            <a:schemeClr val="dk1"/>
                          </a:solidFill>
                          <a:effectLst/>
                          <a:latin typeface="+mn-lt"/>
                          <a:ea typeface="+mn-ea"/>
                          <a:cs typeface="+mn-cs"/>
                        </a:rPr>
                        <a:t>The Snowman</a:t>
                      </a:r>
                    </a:p>
                    <a:p>
                      <a:pPr algn="ctr"/>
                      <a:r>
                        <a:rPr lang="en-GB" sz="1050" kern="1200" dirty="0">
                          <a:solidFill>
                            <a:schemeClr val="dk1"/>
                          </a:solidFill>
                          <a:effectLst/>
                          <a:latin typeface="+mn-lt"/>
                          <a:ea typeface="+mn-ea"/>
                          <a:cs typeface="+mn-cs"/>
                        </a:rPr>
                        <a:t>The Snowman and the </a:t>
                      </a:r>
                      <a:r>
                        <a:rPr lang="en-GB" sz="1050" kern="1200" dirty="0" err="1">
                          <a:solidFill>
                            <a:schemeClr val="dk1"/>
                          </a:solidFill>
                          <a:effectLst/>
                          <a:latin typeface="+mn-lt"/>
                          <a:ea typeface="+mn-ea"/>
                          <a:cs typeface="+mn-cs"/>
                        </a:rPr>
                        <a:t>Snowdog</a:t>
                      </a:r>
                      <a:endParaRPr lang="en-GB" sz="1050" kern="1200" dirty="0">
                        <a:solidFill>
                          <a:schemeClr val="dk1"/>
                        </a:solidFill>
                        <a:effectLst/>
                        <a:latin typeface="+mn-lt"/>
                        <a:ea typeface="+mn-ea"/>
                        <a:cs typeface="+mn-cs"/>
                      </a:endParaRPr>
                    </a:p>
                    <a:p>
                      <a:pPr algn="ctr"/>
                      <a:endParaRPr lang="en-GB" sz="105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The Busy World of Richard Scarry</a:t>
                      </a:r>
                    </a:p>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Topsy and Tim books</a:t>
                      </a:r>
                    </a:p>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Peppa Pig and the Mummy Fire Service</a:t>
                      </a:r>
                    </a:p>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Curious George Gets a Job</a:t>
                      </a:r>
                    </a:p>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When I Grow Up</a:t>
                      </a:r>
                    </a:p>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How to Catch a Dragon (Chinese New Year)</a:t>
                      </a:r>
                    </a:p>
                    <a:p>
                      <a:pPr algn="ctr">
                        <a:lnSpc>
                          <a:spcPct val="115000"/>
                        </a:lnSpc>
                        <a:spcAft>
                          <a:spcPts val="0"/>
                        </a:spcAft>
                      </a:pPr>
                      <a:endParaRPr lang="en-GB" sz="105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Introduction of non-fiction texts</a:t>
                      </a:r>
                    </a:p>
                    <a:p>
                      <a:pPr algn="ctr">
                        <a:lnSpc>
                          <a:spcPct val="115000"/>
                        </a:lnSpc>
                        <a:spcAft>
                          <a:spcPts val="0"/>
                        </a:spcAft>
                      </a:pPr>
                      <a:r>
                        <a:rPr lang="en-GB" sz="10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Stick Man</a:t>
                      </a:r>
                    </a:p>
                    <a:p>
                      <a:pPr algn="ctr">
                        <a:lnSpc>
                          <a:spcPct val="115000"/>
                        </a:lnSpc>
                        <a:spcAft>
                          <a:spcPts val="0"/>
                        </a:spcAft>
                      </a:pPr>
                      <a:r>
                        <a:rPr lang="en-GB" sz="1050" dirty="0" err="1">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Seren’s</a:t>
                      </a:r>
                      <a:r>
                        <a:rPr lang="en-GB" sz="10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Seasons</a:t>
                      </a:r>
                    </a:p>
                    <a:p>
                      <a:pPr algn="ctr">
                        <a:lnSpc>
                          <a:spcPct val="115000"/>
                        </a:lnSpc>
                        <a:spcAft>
                          <a:spcPts val="0"/>
                        </a:spcAft>
                      </a:pPr>
                      <a:r>
                        <a:rPr lang="en-GB" sz="10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This Is Our World</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Four Seasons of Walter de la Mare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Man on the Moon – a Day in the Life of Bob</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Solar System Amazing Space adventure</a:t>
                      </a:r>
                      <a:endParaRPr lang="en-GB" sz="10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Once There Were Giants</a:t>
                      </a:r>
                    </a:p>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Arabella Milla’s Caterpillar</a:t>
                      </a:r>
                    </a:p>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Butterfly Ball</a:t>
                      </a:r>
                    </a:p>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Hungry Caterpillar</a:t>
                      </a:r>
                    </a:p>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Dora’s Eggs</a:t>
                      </a:r>
                    </a:p>
                    <a:p>
                      <a:pPr algn="ctr">
                        <a:lnSpc>
                          <a:spcPct val="115000"/>
                        </a:lnSpc>
                        <a:spcAft>
                          <a:spcPts val="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Handa’s</a:t>
                      </a:r>
                      <a:r>
                        <a:rPr lang="en-US" sz="1050" dirty="0">
                          <a:effectLst/>
                          <a:latin typeface="Calibri" panose="020F0502020204030204" pitchFamily="34" charset="0"/>
                          <a:ea typeface="Calibri" panose="020F0502020204030204" pitchFamily="34" charset="0"/>
                          <a:cs typeface="Times New Roman" panose="02020603050405020304" pitchFamily="18" charset="0"/>
                        </a:rPr>
                        <a:t> Surprise</a:t>
                      </a:r>
                    </a:p>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The Lazy Ladybug</a:t>
                      </a:r>
                    </a:p>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Topsy and Tim Start School</a:t>
                      </a:r>
                    </a:p>
                    <a:p>
                      <a:pPr algn="ctr">
                        <a:lnSpc>
                          <a:spcPct val="115000"/>
                        </a:lnSpc>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Harry and his Bucket Full of Dinosaurs Start School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Dougal’s Deep Sea Diary</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What the Ladybird Heard at the Seaside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Turtle in a Tangle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Beach Baby</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When Ice Cream Had a Meltdown</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Book vs Shark</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Vanilla Bean</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0" i="0" kern="1200" dirty="0">
                          <a:solidFill>
                            <a:schemeClr val="dk1"/>
                          </a:solidFill>
                          <a:effectLst/>
                          <a:latin typeface="+mn-lt"/>
                          <a:ea typeface="+mn-ea"/>
                          <a:cs typeface="+mn-cs"/>
                        </a:rPr>
                        <a:t>You Can’t Take an Elephant on Holiday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712735">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kern="1200" dirty="0">
                          <a:solidFill>
                            <a:schemeClr val="dk1"/>
                          </a:solidFill>
                          <a:effectLst/>
                          <a:latin typeface="+mn-lt"/>
                          <a:ea typeface="+mn-ea"/>
                          <a:cs typeface="+mn-cs"/>
                        </a:rPr>
                        <a:t>Diwali Day 15</a:t>
                      </a:r>
                      <a:r>
                        <a:rPr lang="en-GB" sz="1050" kern="1200" baseline="30000" dirty="0">
                          <a:solidFill>
                            <a:schemeClr val="dk1"/>
                          </a:solidFill>
                          <a:effectLst/>
                          <a:latin typeface="+mn-lt"/>
                          <a:ea typeface="+mn-ea"/>
                          <a:cs typeface="+mn-cs"/>
                        </a:rPr>
                        <a:t>th</a:t>
                      </a:r>
                      <a:r>
                        <a:rPr lang="en-GB" sz="1050" kern="1200" dirty="0">
                          <a:solidFill>
                            <a:schemeClr val="dk1"/>
                          </a:solidFill>
                          <a:effectLst/>
                          <a:latin typeface="+mn-lt"/>
                          <a:ea typeface="+mn-ea"/>
                          <a:cs typeface="+mn-cs"/>
                        </a:rPr>
                        <a:t> October</a:t>
                      </a:r>
                    </a:p>
                    <a:p>
                      <a:pPr algn="ctr"/>
                      <a:r>
                        <a:rPr lang="en-GB" sz="1050" kern="1200" dirty="0">
                          <a:solidFill>
                            <a:schemeClr val="dk1"/>
                          </a:solidFill>
                          <a:effectLst/>
                          <a:latin typeface="+mn-lt"/>
                          <a:ea typeface="+mn-ea"/>
                          <a:cs typeface="+mn-cs"/>
                        </a:rPr>
                        <a:t>National Poetry Day7</a:t>
                      </a:r>
                      <a:r>
                        <a:rPr lang="en-GB" sz="1050" kern="1200" baseline="30000" dirty="0">
                          <a:solidFill>
                            <a:schemeClr val="dk1"/>
                          </a:solidFill>
                          <a:effectLst/>
                          <a:latin typeface="+mn-lt"/>
                          <a:ea typeface="+mn-ea"/>
                          <a:cs typeface="+mn-cs"/>
                        </a:rPr>
                        <a:t>th</a:t>
                      </a:r>
                      <a:r>
                        <a:rPr lang="en-GB" sz="1050" kern="1200" dirty="0">
                          <a:solidFill>
                            <a:schemeClr val="dk1"/>
                          </a:solidFill>
                          <a:effectLst/>
                          <a:latin typeface="+mn-lt"/>
                          <a:ea typeface="+mn-ea"/>
                          <a:cs typeface="+mn-cs"/>
                        </a:rPr>
                        <a:t> October</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Night/firefighter</a:t>
                      </a:r>
                      <a:r>
                        <a:rPr lang="en-US" sz="1050" baseline="0" dirty="0">
                          <a:solidFill>
                            <a:schemeClr val="tx1"/>
                          </a:solidFill>
                          <a:latin typeface="+mn-lt"/>
                          <a:cs typeface="Amatic SC" panose="00000500000000000000" pitchFamily="2" charset="-79"/>
                        </a:rPr>
                        <a:t> visit</a:t>
                      </a:r>
                      <a:r>
                        <a:rPr lang="en-US"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a:t>
                      </a:r>
                      <a:r>
                        <a:rPr lang="en-US" sz="1050" baseline="0" dirty="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Valentines</a:t>
                      </a:r>
                      <a:r>
                        <a:rPr lang="en-GB" sz="1050" baseline="0" dirty="0">
                          <a:effectLst/>
                          <a:latin typeface="Calibri" panose="020F0502020204030204" pitchFamily="34" charset="0"/>
                          <a:ea typeface="Calibri" panose="020F0502020204030204" pitchFamily="34" charset="0"/>
                          <a:cs typeface="Times New Roman" panose="02020603050405020304" pitchFamily="18" charset="0"/>
                        </a:rPr>
                        <a:t> day</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Chinese New Year</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National Storytelling week 30</a:t>
                      </a:r>
                      <a:r>
                        <a:rPr lang="en-GB" sz="105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050" dirty="0">
                          <a:effectLst/>
                          <a:latin typeface="Calibri" panose="020F0502020204030204" pitchFamily="34" charset="0"/>
                          <a:ea typeface="Calibri" panose="020F0502020204030204" pitchFamily="34" charset="0"/>
                          <a:cs typeface="Times New Roman" panose="02020603050405020304" pitchFamily="18" charset="0"/>
                        </a:rPr>
                        <a:t> Jan-6</a:t>
                      </a:r>
                      <a:r>
                        <a:rPr lang="en-GB" sz="105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050" dirty="0">
                          <a:effectLst/>
                          <a:latin typeface="Calibri" panose="020F0502020204030204" pitchFamily="34" charset="0"/>
                          <a:ea typeface="Calibri" panose="020F0502020204030204" pitchFamily="34" charset="0"/>
                          <a:cs typeface="Times New Roman" panose="02020603050405020304" pitchFamily="18" charset="0"/>
                        </a:rPr>
                        <a:t> Feb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Food tasting – different cultures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 3rd March</a:t>
                      </a:r>
                    </a:p>
                    <a:p>
                      <a:pPr algn="ctr">
                        <a:lnSpc>
                          <a:spcPct val="115000"/>
                        </a:lnSpc>
                        <a:spcAft>
                          <a:spcPts val="1000"/>
                        </a:spcAft>
                      </a:pPr>
                      <a:r>
                        <a:rPr lang="en-GB" sz="1050" dirty="0">
                          <a:effectLst/>
                          <a:latin typeface="+mn-lt"/>
                          <a:ea typeface="Calibri" panose="020F0502020204030204" pitchFamily="34" charset="0"/>
                          <a:cs typeface="Calibri" panose="020F0502020204030204" pitchFamily="34" charset="0"/>
                        </a:rPr>
                        <a:t>Easter bonnet parade/egg rolling/decorating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Caterpillars in</a:t>
                      </a:r>
                    </a:p>
                    <a:p>
                      <a:pPr algn="ctr"/>
                      <a:r>
                        <a:rPr lang="en-US" sz="1050" dirty="0">
                          <a:solidFill>
                            <a:schemeClr val="tx1"/>
                          </a:solidFill>
                          <a:latin typeface="+mn-lt"/>
                          <a:cs typeface="Amatic SC" panose="00000500000000000000" pitchFamily="2" charset="-79"/>
                        </a:rPr>
                        <a:t>Frogspawn in classroom or</a:t>
                      </a:r>
                      <a:r>
                        <a:rPr lang="en-US" sz="1050" baseline="0" dirty="0">
                          <a:solidFill>
                            <a:schemeClr val="tx1"/>
                          </a:solidFill>
                          <a:latin typeface="+mn-lt"/>
                          <a:cs typeface="Amatic SC" panose="00000500000000000000" pitchFamily="2" charset="-79"/>
                        </a:rPr>
                        <a:t> pond visits</a:t>
                      </a:r>
                      <a:endParaRPr lang="en-US"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Father’s Day </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Transition</a:t>
                      </a:r>
                      <a:r>
                        <a:rPr lang="en-US" sz="1050" baseline="0" dirty="0">
                          <a:solidFill>
                            <a:schemeClr val="tx1"/>
                          </a:solidFill>
                          <a:latin typeface="+mn-lt"/>
                          <a:cs typeface="Amatic SC" panose="00000500000000000000" pitchFamily="2" charset="-79"/>
                        </a:rPr>
                        <a:t> into full time school</a:t>
                      </a:r>
                    </a:p>
                    <a:p>
                      <a:pPr algn="ctr"/>
                      <a:r>
                        <a:rPr lang="en-US" sz="1050" dirty="0">
                          <a:solidFill>
                            <a:schemeClr val="tx1"/>
                          </a:solidFill>
                          <a:latin typeface="+mn-lt"/>
                          <a:cs typeface="Amatic SC" panose="00000500000000000000" pitchFamily="2" charset="-79"/>
                        </a:rPr>
                        <a:t>End of</a:t>
                      </a:r>
                      <a:r>
                        <a:rPr lang="en-US" sz="1050" baseline="0" dirty="0">
                          <a:solidFill>
                            <a:schemeClr val="tx1"/>
                          </a:solidFill>
                          <a:latin typeface="+mn-lt"/>
                          <a:cs typeface="Amatic SC" panose="00000500000000000000" pitchFamily="2" charset="-79"/>
                        </a:rPr>
                        <a:t> year family picnic</a:t>
                      </a:r>
                      <a:endParaRPr lang="en-US"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33183" y="515398"/>
            <a:ext cx="488272" cy="488272"/>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55735">
            <a:off x="6848721" y="358567"/>
            <a:ext cx="789373" cy="789373"/>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70714" y1="24286" x2="70714" y2="24286"/>
                        <a14:foregroundMark x1="85714" y1="21429" x2="85714" y2="21429"/>
                        <a14:foregroundMark x1="76429" y1="4286" x2="76429" y2="4286"/>
                        <a14:foregroundMark x1="5714" y1="18571" x2="5714" y2="18571"/>
                        <a14:foregroundMark x1="15000" y1="29286" x2="15000" y2="29286"/>
                        <a14:foregroundMark x1="81429" y1="44286" x2="81429" y2="44286"/>
                        <a14:foregroundMark x1="82857" y1="40000" x2="82857" y2="40000"/>
                        <a14:foregroundMark x1="67143" y1="74286" x2="67143" y2="74286"/>
                        <a14:foregroundMark x1="87143" y1="77143" x2="87143" y2="77143"/>
                        <a14:foregroundMark x1="89286" y1="92857" x2="89286" y2="92857"/>
                      </a14:backgroundRemoval>
                    </a14:imgEffect>
                  </a14:imgLayer>
                </a14:imgProps>
              </a:ext>
              <a:ext uri="{28A0092B-C50C-407E-A947-70E740481C1C}">
                <a14:useLocalDpi xmlns:a14="http://schemas.microsoft.com/office/drawing/2010/main" val="0"/>
              </a:ext>
            </a:extLst>
          </a:blip>
          <a:stretch>
            <a:fillRect/>
          </a:stretch>
        </p:blipFill>
        <p:spPr>
          <a:xfrm>
            <a:off x="3444160" y="471764"/>
            <a:ext cx="562977" cy="562977"/>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288127" y="497496"/>
            <a:ext cx="557040" cy="530514"/>
          </a:xfrm>
          <a:prstGeom prst="rect">
            <a:avLst/>
          </a:prstGeom>
        </p:spPr>
      </p:pic>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backgroundRemoval t="0" b="99286" l="3731" r="95522"/>
                    </a14:imgEffect>
                  </a14:imgLayer>
                </a14:imgProps>
              </a:ext>
            </a:extLst>
          </a:blip>
          <a:stretch>
            <a:fillRect/>
          </a:stretch>
        </p:blipFill>
        <p:spPr>
          <a:xfrm>
            <a:off x="8475184" y="497496"/>
            <a:ext cx="569862" cy="595378"/>
          </a:xfrm>
          <a:prstGeom prst="rect">
            <a:avLst/>
          </a:prstGeom>
        </p:spPr>
      </p:pic>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tretch>
            <a:fillRect/>
          </a:stretch>
        </p:blipFill>
        <p:spPr>
          <a:xfrm>
            <a:off x="10222043" y="515398"/>
            <a:ext cx="515269" cy="422564"/>
          </a:xfrm>
          <a:prstGeom prst="rect">
            <a:avLst/>
          </a:prstGeom>
        </p:spPr>
      </p:pic>
      <p:pic>
        <p:nvPicPr>
          <p:cNvPr id="1026" name="Picture 2" descr="Rainbow Clipart Free Download Clip Art On - Rainbow Clipart Png - Free  Transparent PNG Clipart Images Download"/>
          <p:cNvPicPr>
            <a:picLocks noChangeAspect="1" noChangeArrowheads="1"/>
          </p:cNvPicPr>
          <p:nvPr/>
        </p:nvPicPr>
        <p:blipFill>
          <a:blip r:embed="rId13" cstate="hqprint">
            <a:extLst>
              <a:ext uri="{BEBA8EAE-BF5A-486C-A8C5-ECC9F3942E4B}">
                <a14:imgProps xmlns:a14="http://schemas.microsoft.com/office/drawing/2010/main">
                  <a14:imgLayer r:embed="rId14">
                    <a14:imgEffect>
                      <a14:backgroundRemoval t="3301" b="97476" l="1548" r="97857">
                        <a14:foregroundMark x1="23690" y1="72621" x2="23690" y2="72621"/>
                        <a14:foregroundMark x1="29167" y1="72427" x2="29167" y2="72427"/>
                        <a14:foregroundMark x1="33333" y1="85631" x2="33333" y2="85631"/>
                        <a14:foregroundMark x1="24643" y1="89903" x2="24643" y2="89903"/>
                        <a14:foregroundMark x1="20238" y1="91650" x2="20238" y2="91650"/>
                        <a14:foregroundMark x1="11310" y1="90680" x2="11310" y2="90680"/>
                        <a14:foregroundMark x1="5119" y1="85631" x2="5119" y2="85631"/>
                        <a14:foregroundMark x1="3214" y1="74175" x2="3214" y2="74175"/>
                        <a14:foregroundMark x1="8571" y1="63883" x2="8571" y2="63883"/>
                        <a14:foregroundMark x1="18929" y1="61748" x2="18929" y2="61748"/>
                        <a14:foregroundMark x1="25238" y1="60000" x2="25238" y2="60000"/>
                        <a14:foregroundMark x1="33571" y1="59223" x2="33929" y2="60777"/>
                        <a14:foregroundMark x1="36548" y1="65437" x2="36548" y2="65437"/>
                        <a14:foregroundMark x1="38452" y1="75340" x2="38452" y2="75340"/>
                        <a14:foregroundMark x1="38929" y1="80583" x2="38929" y2="80583"/>
                        <a14:foregroundMark x1="33333" y1="86602" x2="33333" y2="86602"/>
                        <a14:foregroundMark x1="25595" y1="89903" x2="25595" y2="89903"/>
                        <a14:foregroundMark x1="14167" y1="92621" x2="14167" y2="92621"/>
                        <a14:foregroundMark x1="14167" y1="92621" x2="14167" y2="92621"/>
                        <a14:foregroundMark x1="14167" y1="92621" x2="14167" y2="92621"/>
                        <a14:foregroundMark x1="14167" y1="92427" x2="14167" y2="92427"/>
                        <a14:foregroundMark x1="13690" y1="86214" x2="12976" y2="84854"/>
                        <a14:foregroundMark x1="12976" y1="84660" x2="12976" y2="84660"/>
                        <a14:foregroundMark x1="11429" y1="83883" x2="8214" y2="81942"/>
                        <a14:foregroundMark x1="7738" y1="81553" x2="7143" y2="80583"/>
                        <a14:foregroundMark x1="7143" y1="80194" x2="7619" y2="78447"/>
                        <a14:foregroundMark x1="10119" y1="74757" x2="10952" y2="73981"/>
                        <a14:foregroundMark x1="12619" y1="72233" x2="13810" y2="71068"/>
                        <a14:foregroundMark x1="16190" y1="70097" x2="18214" y2="69903"/>
                        <a14:foregroundMark x1="20000" y1="70485" x2="21310" y2="72039"/>
                        <a14:foregroundMark x1="22381" y1="73204" x2="24881" y2="77864"/>
                        <a14:foregroundMark x1="25595" y1="80583" x2="28690" y2="69126"/>
                        <a14:foregroundMark x1="28095" y1="72427" x2="25595" y2="76117"/>
                        <a14:foregroundMark x1="23690" y1="77670" x2="22024" y2="78447"/>
                        <a14:foregroundMark x1="22024" y1="78447" x2="22024" y2="78447"/>
                        <a14:foregroundMark x1="21905" y1="78447" x2="21905" y2="78447"/>
                        <a14:foregroundMark x1="21071" y1="80194" x2="20833" y2="81748"/>
                        <a14:foregroundMark x1="21310" y1="83883" x2="21786" y2="85243"/>
                        <a14:foregroundMark x1="21786" y1="85243" x2="19524" y2="84854"/>
                        <a14:foregroundMark x1="17619" y1="83495" x2="15714" y2="80388"/>
                        <a14:foregroundMark x1="15476" y1="79806" x2="14881" y2="77087"/>
                        <a14:foregroundMark x1="14881" y1="76893" x2="14643" y2="76117"/>
                        <a14:foregroundMark x1="14286" y1="75728" x2="11905" y2="73786"/>
                        <a14:foregroundMark x1="10357" y1="73786" x2="8690" y2="74369"/>
                        <a14:foregroundMark x1="3095" y1="73981" x2="4286" y2="86408"/>
                        <a14:foregroundMark x1="4762" y1="86019" x2="11429" y2="90097"/>
                        <a14:foregroundMark x1="11429" y1="90097" x2="14286" y2="91845"/>
                        <a14:foregroundMark x1="14286" y1="91845" x2="20952" y2="90291"/>
                        <a14:foregroundMark x1="19643" y1="91456" x2="25357" y2="89515"/>
                        <a14:foregroundMark x1="25595" y1="89515" x2="33571" y2="85631"/>
                        <a14:foregroundMark x1="33452" y1="85631" x2="40357" y2="79029"/>
                        <a14:foregroundMark x1="39048" y1="80583" x2="37738" y2="75340"/>
                        <a14:foregroundMark x1="38214" y1="75922" x2="36190" y2="65049"/>
                        <a14:foregroundMark x1="36190" y1="65049" x2="33690" y2="58835"/>
                        <a14:foregroundMark x1="33690" y1="60194" x2="23929" y2="59806"/>
                        <a14:foregroundMark x1="25000" y1="60583" x2="18333" y2="61165"/>
                        <a14:foregroundMark x1="18690" y1="61748" x2="8095" y2="62913"/>
                        <a14:foregroundMark x1="8095" y1="63495" x2="3095" y2="73786"/>
                        <a14:foregroundMark x1="2500" y1="74563" x2="10952" y2="72427"/>
                        <a14:foregroundMark x1="29405" y1="87767" x2="28810" y2="69903"/>
                        <a14:foregroundMark x1="29048" y1="73204" x2="37500" y2="69709"/>
                        <a14:foregroundMark x1="68452" y1="73204" x2="68452" y2="73204"/>
                        <a14:foregroundMark x1="68452" y1="73204" x2="75238" y2="63495"/>
                        <a14:foregroundMark x1="75238" y1="63495" x2="83452" y2="66990"/>
                        <a14:foregroundMark x1="83452" y1="66990" x2="90952" y2="66019"/>
                        <a14:foregroundMark x1="90952" y1="65049" x2="90714" y2="51068"/>
                        <a14:foregroundMark x1="90476" y1="51456" x2="80952" y2="52039"/>
                        <a14:foregroundMark x1="81548" y1="52233" x2="72738" y2="54563"/>
                        <a14:foregroundMark x1="73690" y1="55146" x2="63810" y2="61165"/>
                        <a14:foregroundMark x1="63810" y1="61165" x2="62500" y2="70680"/>
                        <a14:foregroundMark x1="62500" y1="70680" x2="65000" y2="78835"/>
                        <a14:foregroundMark x1="65119" y1="78835" x2="73690" y2="81942"/>
                        <a14:foregroundMark x1="73690" y1="81942" x2="84405" y2="80971"/>
                        <a14:foregroundMark x1="84405" y1="80971" x2="90714" y2="71456"/>
                        <a14:foregroundMark x1="90714" y1="71456" x2="95595" y2="65243"/>
                        <a14:foregroundMark x1="95595" y1="65049" x2="97143" y2="66796"/>
                        <a14:foregroundMark x1="96190" y1="66019" x2="91548" y2="75728"/>
                        <a14:foregroundMark x1="89881" y1="72427" x2="64405" y2="61942"/>
                        <a14:foregroundMark x1="73214" y1="60000" x2="89405" y2="54369"/>
                        <a14:foregroundMark x1="68690" y1="75922" x2="84643" y2="75922"/>
                      </a14:backgroundRemoval>
                    </a14:imgEffect>
                  </a14:imgLayer>
                </a14:imgProps>
              </a:ext>
              <a:ext uri="{28A0092B-C50C-407E-A947-70E740481C1C}">
                <a14:useLocalDpi xmlns:a14="http://schemas.microsoft.com/office/drawing/2010/main" val="0"/>
              </a:ext>
            </a:extLst>
          </a:blip>
          <a:srcRect/>
          <a:stretch>
            <a:fillRect/>
          </a:stretch>
        </p:blipFill>
        <p:spPr bwMode="auto">
          <a:xfrm rot="1871748" flipH="1">
            <a:off x="11341037" y="414956"/>
            <a:ext cx="895922" cy="4502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rotWithShape="1">
          <a:blip r:embed="rId15"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11321702"/>
              </p:ext>
            </p:extLst>
          </p:nvPr>
        </p:nvGraphicFramePr>
        <p:xfrm>
          <a:off x="366318" y="476214"/>
          <a:ext cx="11459364" cy="59291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chemeClr val="tx1">
                              <a:lumMod val="95000"/>
                              <a:lumOff val="5000"/>
                            </a:schemeClr>
                          </a:solidFill>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latin typeface="Amatic SC" panose="00000500000000000000" pitchFamily="2" charset="-79"/>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baseline="0" dirty="0">
                          <a:solidFill>
                            <a:schemeClr val="dk1"/>
                          </a:solidFill>
                          <a:effectLst/>
                          <a:latin typeface="+mn-lt"/>
                          <a:ea typeface="+mn-ea"/>
                          <a:cs typeface="+mn-cs"/>
                        </a:rPr>
                        <a:t> W</a:t>
                      </a:r>
                      <a:r>
                        <a:rPr lang="en-US" sz="1200" b="0" i="1" kern="1200" dirty="0">
                          <a:solidFill>
                            <a:schemeClr val="dk1"/>
                          </a:solidFill>
                          <a:effectLst/>
                          <a:latin typeface="+mn-lt"/>
                          <a:ea typeface="+mn-ea"/>
                          <a:cs typeface="+mn-cs"/>
                        </a:rPr>
                        <a:t>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25448" y="2158611"/>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pic>
        <p:nvPicPr>
          <p:cNvPr id="8" name="Picture 7"/>
          <p:cNvPicPr/>
          <p:nvPr/>
        </p:nvPicPr>
        <p:blipFill rotWithShape="1">
          <a:blip r:embed="rId4"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71249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03765466"/>
              </p:ext>
            </p:extLst>
          </p:nvPr>
        </p:nvGraphicFramePr>
        <p:xfrm>
          <a:off x="355808" y="595720"/>
          <a:ext cx="11459364" cy="609482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882773">
                  <a:extLst>
                    <a:ext uri="{9D8B030D-6E8A-4147-A177-3AD203B41FA5}">
                      <a16:colId xmlns:a16="http://schemas.microsoft.com/office/drawing/2014/main" val="1315738151"/>
                    </a:ext>
                  </a:extLst>
                </a:gridCol>
                <a:gridCol w="1541417">
                  <a:extLst>
                    <a:ext uri="{9D8B030D-6E8A-4147-A177-3AD203B41FA5}">
                      <a16:colId xmlns:a16="http://schemas.microsoft.com/office/drawing/2014/main" val="2709165749"/>
                    </a:ext>
                  </a:extLst>
                </a:gridCol>
                <a:gridCol w="1486966">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18171">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7704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chemeClr val="tx1">
                              <a:lumMod val="95000"/>
                              <a:lumOff val="5000"/>
                            </a:schemeClr>
                          </a:solidFill>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latin typeface="Amatic SC" panose="00000500000000000000" pitchFamily="2" charset="-79"/>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545949">
                <a:tc rowSpan="2">
                  <a:txBody>
                    <a:bodyPr/>
                    <a:lstStyle/>
                    <a:p>
                      <a:pPr algn="ctr"/>
                      <a:r>
                        <a:rPr lang="en-US" sz="3600" b="1" dirty="0">
                          <a:latin typeface="Amatic SC" panose="00000500000000000000" pitchFamily="2" charset="-79"/>
                          <a:cs typeface="Amatic SC" panose="00000500000000000000" pitchFamily="2" charset="-79"/>
                        </a:rPr>
                        <a:t>Our</a:t>
                      </a:r>
                      <a:r>
                        <a:rPr lang="en-US" sz="3600" b="1" baseline="0" dirty="0">
                          <a:latin typeface="Amatic SC" panose="00000500000000000000" pitchFamily="2" charset="-79"/>
                          <a:cs typeface="Amatic SC" panose="00000500000000000000" pitchFamily="2" charset="-79"/>
                        </a:rPr>
                        <a:t>  values</a:t>
                      </a:r>
                      <a:r>
                        <a:rPr lang="en-US" sz="3600" b="1" dirty="0">
                          <a:latin typeface="Amatic SC" panose="00000500000000000000" pitchFamily="2" charset="-79"/>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matic SC" panose="020B0604020202020204" charset="-79"/>
                          <a:cs typeface="Amatic SC" panose="020B0604020202020204" charset="-79"/>
                        </a:rPr>
                        <a:t>Values: </a:t>
                      </a:r>
                      <a:r>
                        <a:rPr lang="en-US" sz="1200" b="1" baseline="0" dirty="0">
                          <a:solidFill>
                            <a:schemeClr val="tx1"/>
                          </a:solidFill>
                          <a:latin typeface="Amatic SC" panose="020B0604020202020204" charset="-79"/>
                          <a:cs typeface="Amatic SC" panose="020B0604020202020204" charset="-79"/>
                        </a:rPr>
                        <a:t>Kindness &amp; Self-belief</a:t>
                      </a:r>
                      <a:endParaRPr lang="en-US" sz="1200" b="1"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Books: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Kindness:</a:t>
                      </a:r>
                    </a:p>
                    <a:p>
                      <a:r>
                        <a:rPr lang="en-US" sz="1100" b="0" u="none" baseline="0" dirty="0">
                          <a:solidFill>
                            <a:schemeClr val="tx1"/>
                          </a:solidFill>
                          <a:latin typeface="Amatic SC" panose="020B0604020202020204" charset="-79"/>
                          <a:cs typeface="Amatic SC" panose="020B0604020202020204" charset="-79"/>
                        </a:rPr>
                        <a:t>Dogger, Room on the broom</a:t>
                      </a:r>
                      <a:r>
                        <a:rPr lang="en-GB" sz="1100" kern="1200" dirty="0">
                          <a:solidFill>
                            <a:schemeClr val="dk1"/>
                          </a:solidFill>
                          <a:effectLst/>
                          <a:latin typeface="Amatic SC" panose="020B0604020202020204" charset="-79"/>
                          <a:ea typeface="+mn-ea"/>
                          <a:cs typeface="Amatic SC" panose="020B0604020202020204" charset="-79"/>
                        </a:rPr>
                        <a:t>The Giving Tree Lost and Found</a:t>
                      </a:r>
                      <a:endParaRPr lang="en-US" sz="1100" b="0" u="none" baseline="0" dirty="0">
                        <a:solidFill>
                          <a:schemeClr val="tx1"/>
                        </a:solidFill>
                        <a:latin typeface="Amatic SC" panose="020B0604020202020204" charset="-79"/>
                        <a:cs typeface="Amatic SC" panose="020B0604020202020204" charset="-79"/>
                      </a:endParaRPr>
                    </a:p>
                    <a:p>
                      <a:r>
                        <a:rPr lang="en-US" sz="1100" b="1" u="sng" baseline="0" dirty="0">
                          <a:solidFill>
                            <a:schemeClr val="tx1"/>
                          </a:solidFill>
                          <a:latin typeface="Amatic SC" panose="020B0604020202020204" charset="-79"/>
                          <a:cs typeface="Amatic SC" panose="020B0604020202020204" charset="-79"/>
                        </a:rPr>
                        <a:t>Self belief</a:t>
                      </a:r>
                    </a:p>
                    <a:p>
                      <a:r>
                        <a:rPr lang="en-GB" sz="1100" kern="1200" dirty="0" err="1">
                          <a:solidFill>
                            <a:schemeClr val="dk1"/>
                          </a:solidFill>
                          <a:effectLst/>
                          <a:latin typeface="Amatic SC" panose="020B0604020202020204" charset="-79"/>
                          <a:ea typeface="+mn-ea"/>
                          <a:cs typeface="Amatic SC" panose="020B0604020202020204" charset="-79"/>
                        </a:rPr>
                        <a:t>Gruffalo</a:t>
                      </a:r>
                      <a:endParaRPr lang="en-GB" sz="1100" kern="1200" dirty="0">
                        <a:solidFill>
                          <a:schemeClr val="dk1"/>
                        </a:solidFill>
                        <a:effectLst/>
                        <a:latin typeface="Amatic SC" panose="020B0604020202020204" charset="-79"/>
                        <a:ea typeface="+mn-ea"/>
                        <a:cs typeface="Amatic SC" panose="020B0604020202020204" charset="-79"/>
                      </a:endParaRPr>
                    </a:p>
                    <a:p>
                      <a:r>
                        <a:rPr lang="en-GB" sz="1100" kern="1200" dirty="0">
                          <a:solidFill>
                            <a:schemeClr val="dk1"/>
                          </a:solidFill>
                          <a:effectLst/>
                          <a:latin typeface="Amatic SC" panose="020B0604020202020204" charset="-79"/>
                          <a:ea typeface="+mn-ea"/>
                          <a:cs typeface="Amatic SC" panose="020B0604020202020204" charset="-79"/>
                        </a:rPr>
                        <a:t>How to Catch a Star</a:t>
                      </a:r>
                      <a:endParaRPr lang="en-US" sz="1100" b="1" u="sng"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Amatic SC" panose="020B0604020202020204" charset="-79"/>
                        <a:cs typeface="Amatic SC" panose="020B060402020202020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Amatic SC" panose="020B0604020202020204" charset="-79"/>
                        <a:cs typeface="Amatic SC" panose="020B060402020202020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matic SC" panose="020B0604020202020204" charset="-79"/>
                          <a:cs typeface="Amatic SC" panose="020B0604020202020204" charset="-79"/>
                        </a:rPr>
                        <a:t>Values: </a:t>
                      </a:r>
                      <a:r>
                        <a:rPr lang="en-US" sz="1200" b="1" baseline="0" dirty="0">
                          <a:solidFill>
                            <a:schemeClr val="tx1"/>
                          </a:solidFill>
                          <a:latin typeface="Amatic SC" panose="020B0604020202020204" charset="-79"/>
                          <a:cs typeface="Amatic SC" panose="020B0604020202020204" charset="-79"/>
                        </a:rPr>
                        <a:t>Honesty &amp; </a:t>
                      </a:r>
                      <a:r>
                        <a:rPr lang="en-GB" sz="1200" b="1" dirty="0">
                          <a:solidFill>
                            <a:schemeClr val="tx1"/>
                          </a:solidFill>
                          <a:latin typeface="Amatic SC" panose="020B0604020202020204" charset="-79"/>
                          <a:cs typeface="Amatic SC" panose="020B0604020202020204" charset="-79"/>
                        </a:rPr>
                        <a:t>Independence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Books: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Honesty: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dirty="0">
                          <a:solidFill>
                            <a:schemeClr val="tx1"/>
                          </a:solidFill>
                          <a:latin typeface="Amatic SC" panose="020B0604020202020204" charset="-79"/>
                          <a:cs typeface="Amatic SC" panose="020B0604020202020204" charset="-79"/>
                        </a:rPr>
                        <a:t>Do unto otters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Independenc</a:t>
                      </a:r>
                      <a:r>
                        <a:rPr lang="en-US" sz="1100" b="1" u="sng" baseline="0" dirty="0">
                          <a:solidFill>
                            <a:schemeClr val="tx1"/>
                          </a:solidFill>
                          <a:latin typeface="Amatic SC" panose="020B0604020202020204" charset="-79"/>
                          <a:cs typeface="Amatic SC" panose="020B0604020202020204" charset="-79"/>
                        </a:rPr>
                        <a:t>e: </a:t>
                      </a:r>
                    </a:p>
                    <a:p>
                      <a:r>
                        <a:rPr lang="en-US" sz="1100" b="0" u="none" baseline="0" dirty="0">
                          <a:solidFill>
                            <a:schemeClr val="tx1"/>
                          </a:solidFill>
                          <a:latin typeface="Amatic SC" panose="020B0604020202020204" charset="-79"/>
                          <a:cs typeface="Amatic SC" panose="020B0604020202020204" charset="-79"/>
                        </a:rPr>
                        <a:t>Iggy Peck architect </a:t>
                      </a:r>
                      <a:r>
                        <a:rPr lang="en-GB" sz="1100" kern="1200" dirty="0">
                          <a:solidFill>
                            <a:schemeClr val="dk1"/>
                          </a:solidFill>
                          <a:effectLst/>
                          <a:latin typeface="Amatic SC" panose="020B0604020202020204" charset="-79"/>
                          <a:ea typeface="+mn-ea"/>
                          <a:cs typeface="Amatic SC" panose="020B0604020202020204" charset="-79"/>
                        </a:rPr>
                        <a:t>Lost and found The missing Piece</a:t>
                      </a:r>
                    </a:p>
                    <a:p>
                      <a:r>
                        <a:rPr lang="en-GB" sz="1100" kern="1200" dirty="0">
                          <a:solidFill>
                            <a:schemeClr val="dk1"/>
                          </a:solidFill>
                          <a:effectLst/>
                          <a:latin typeface="Amatic SC" panose="020B0604020202020204" charset="-79"/>
                          <a:ea typeface="+mn-ea"/>
                          <a:cs typeface="Amatic SC" panose="020B0604020202020204" charset="-79"/>
                        </a:rPr>
                        <a:t>The Way back Home</a:t>
                      </a:r>
                      <a:endParaRPr lang="en-US" sz="1100" b="0" u="none" dirty="0">
                        <a:solidFill>
                          <a:schemeClr val="tx1"/>
                        </a:solidFill>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matic SC" panose="020B0604020202020204" charset="-79"/>
                          <a:cs typeface="Amatic SC" panose="020B0604020202020204" charset="-79"/>
                        </a:rPr>
                        <a:t>Values: respect</a:t>
                      </a:r>
                      <a:r>
                        <a:rPr lang="en-US" sz="1200" b="1" baseline="0" dirty="0">
                          <a:solidFill>
                            <a:schemeClr val="tx1"/>
                          </a:solidFill>
                          <a:latin typeface="Amatic SC" panose="020B0604020202020204" charset="-79"/>
                          <a:cs typeface="Amatic SC" panose="020B0604020202020204" charset="-79"/>
                        </a:rPr>
                        <a:t>  &amp;resilience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Books</a:t>
                      </a:r>
                    </a:p>
                    <a:p>
                      <a:r>
                        <a:rPr lang="en-US" sz="1100" b="1" u="sng" dirty="0">
                          <a:solidFill>
                            <a:schemeClr val="tx1"/>
                          </a:solidFill>
                          <a:latin typeface="Amatic SC" panose="020B0604020202020204" charset="-79"/>
                          <a:cs typeface="Amatic SC" panose="020B0604020202020204" charset="-79"/>
                        </a:rPr>
                        <a:t>Respect:</a:t>
                      </a:r>
                    </a:p>
                    <a:p>
                      <a:r>
                        <a:rPr lang="en-GB" sz="1100" kern="1200" dirty="0">
                          <a:solidFill>
                            <a:schemeClr val="dk1"/>
                          </a:solidFill>
                          <a:effectLst/>
                          <a:latin typeface="Amatic SC" panose="020B0604020202020204" charset="-79"/>
                          <a:ea typeface="+mn-ea"/>
                          <a:cs typeface="Amatic SC" panose="020B0604020202020204" charset="-79"/>
                        </a:rPr>
                        <a:t>Bog Baby</a:t>
                      </a:r>
                    </a:p>
                    <a:p>
                      <a:r>
                        <a:rPr lang="en-GB" sz="1100" kern="1200" dirty="0">
                          <a:solidFill>
                            <a:schemeClr val="dk1"/>
                          </a:solidFill>
                          <a:effectLst/>
                          <a:latin typeface="Amatic SC" panose="020B0604020202020204" charset="-79"/>
                          <a:ea typeface="+mn-ea"/>
                          <a:cs typeface="Amatic SC" panose="020B0604020202020204" charset="-79"/>
                        </a:rPr>
                        <a:t>Little Rabbit Foo </a:t>
                      </a:r>
                      <a:r>
                        <a:rPr lang="en-GB" sz="1100" kern="1200" dirty="0" err="1">
                          <a:solidFill>
                            <a:schemeClr val="dk1"/>
                          </a:solidFill>
                          <a:effectLst/>
                          <a:latin typeface="Amatic SC" panose="020B0604020202020204" charset="-79"/>
                          <a:ea typeface="+mn-ea"/>
                          <a:cs typeface="Amatic SC" panose="020B0604020202020204" charset="-79"/>
                        </a:rPr>
                        <a:t>Foo</a:t>
                      </a:r>
                      <a:endParaRPr lang="en-GB" sz="1100" kern="1200" dirty="0">
                        <a:solidFill>
                          <a:schemeClr val="dk1"/>
                        </a:solidFill>
                        <a:effectLst/>
                        <a:latin typeface="Amatic SC" panose="020B0604020202020204" charset="-79"/>
                        <a:ea typeface="+mn-ea"/>
                        <a:cs typeface="Amatic SC" panose="020B0604020202020204" charset="-79"/>
                      </a:endParaRPr>
                    </a:p>
                    <a:p>
                      <a:r>
                        <a:rPr lang="en-GB" sz="1100" kern="1200" dirty="0">
                          <a:solidFill>
                            <a:schemeClr val="dk1"/>
                          </a:solidFill>
                          <a:effectLst/>
                          <a:latin typeface="Amatic SC" panose="020B0604020202020204" charset="-79"/>
                          <a:ea typeface="+mn-ea"/>
                          <a:cs typeface="Amatic SC" panose="020B0604020202020204" charset="-79"/>
                        </a:rPr>
                        <a:t>The Great Kapok Tree</a:t>
                      </a:r>
                    </a:p>
                    <a:p>
                      <a:r>
                        <a:rPr lang="en-GB" sz="1100" kern="1200" dirty="0">
                          <a:solidFill>
                            <a:schemeClr val="dk1"/>
                          </a:solidFill>
                          <a:effectLst/>
                          <a:latin typeface="Amatic SC" panose="020B0604020202020204" charset="-79"/>
                          <a:ea typeface="+mn-ea"/>
                          <a:cs typeface="Amatic SC" panose="020B0604020202020204" charset="-79"/>
                        </a:rPr>
                        <a:t>Tusk </a:t>
                      </a:r>
                      <a:r>
                        <a:rPr lang="en-GB" sz="1100" kern="1200" dirty="0" err="1">
                          <a:solidFill>
                            <a:schemeClr val="dk1"/>
                          </a:solidFill>
                          <a:effectLst/>
                          <a:latin typeface="Amatic SC" panose="020B0604020202020204" charset="-79"/>
                          <a:ea typeface="+mn-ea"/>
                          <a:cs typeface="Amatic SC" panose="020B0604020202020204" charset="-79"/>
                        </a:rPr>
                        <a:t>Tusk</a:t>
                      </a:r>
                      <a:endParaRPr lang="en-US" sz="1100" b="1" u="sng" dirty="0">
                        <a:solidFill>
                          <a:schemeClr val="tx1"/>
                        </a:solidFill>
                        <a:latin typeface="Amatic SC" panose="020B0604020202020204" charset="-79"/>
                        <a:cs typeface="Amatic SC" panose="020B0604020202020204" charset="-79"/>
                      </a:endParaRPr>
                    </a:p>
                    <a:p>
                      <a:r>
                        <a:rPr lang="en-US" sz="1100" b="1" u="sng" dirty="0">
                          <a:solidFill>
                            <a:schemeClr val="tx1"/>
                          </a:solidFill>
                          <a:latin typeface="Amatic SC" panose="020B0604020202020204" charset="-79"/>
                          <a:cs typeface="Amatic SC" panose="020B0604020202020204" charset="-79"/>
                        </a:rPr>
                        <a:t>Resilience</a:t>
                      </a:r>
                      <a:r>
                        <a:rPr lang="en-US" sz="1200" b="1" dirty="0">
                          <a:solidFill>
                            <a:schemeClr val="tx1"/>
                          </a:solidFill>
                          <a:latin typeface="Amatic SC" panose="020B0604020202020204" charset="-79"/>
                          <a:cs typeface="Amatic SC" panose="020B0604020202020204" charset="-79"/>
                        </a:rPr>
                        <a:t>:</a:t>
                      </a:r>
                    </a:p>
                    <a:p>
                      <a:r>
                        <a:rPr lang="en-GB" sz="1100" kern="1200" dirty="0">
                          <a:solidFill>
                            <a:schemeClr val="dk1"/>
                          </a:solidFill>
                          <a:effectLst/>
                          <a:latin typeface="Amatic SC" panose="020B0604020202020204" charset="-79"/>
                          <a:ea typeface="+mn-ea"/>
                          <a:cs typeface="Amatic SC" panose="020B0604020202020204" charset="-79"/>
                        </a:rPr>
                        <a:t>Peace at last  After the Storm Peter and the wolf</a:t>
                      </a:r>
                    </a:p>
                    <a:p>
                      <a:r>
                        <a:rPr lang="en-GB" sz="1100" kern="1200" dirty="0">
                          <a:solidFill>
                            <a:schemeClr val="dk1"/>
                          </a:solidFill>
                          <a:effectLst/>
                          <a:latin typeface="Amatic SC" panose="020B0604020202020204" charset="-79"/>
                          <a:ea typeface="+mn-ea"/>
                          <a:cs typeface="Amatic SC" panose="020B0604020202020204" charset="-79"/>
                        </a:rPr>
                        <a:t>Kevin the Cat with the Magic Hat</a:t>
                      </a:r>
                    </a:p>
                    <a:p>
                      <a:r>
                        <a:rPr lang="en-GB" sz="1100" kern="1200" dirty="0">
                          <a:solidFill>
                            <a:schemeClr val="dk1"/>
                          </a:solidFill>
                          <a:effectLst/>
                          <a:latin typeface="Amatic SC" panose="020B0604020202020204" charset="-79"/>
                          <a:ea typeface="+mn-ea"/>
                          <a:cs typeface="Amatic SC" panose="020B0604020202020204" charset="-79"/>
                        </a:rPr>
                        <a:t>Up and Down Monkey Puzzle</a:t>
                      </a:r>
                    </a:p>
                    <a:p>
                      <a:r>
                        <a:rPr lang="en-GB" sz="1100" kern="1200" dirty="0">
                          <a:solidFill>
                            <a:schemeClr val="dk1"/>
                          </a:solidFill>
                          <a:effectLst/>
                          <a:latin typeface="Amatic SC" panose="020B0604020202020204" charset="-79"/>
                          <a:ea typeface="+mn-ea"/>
                          <a:cs typeface="Amatic SC" panose="020B0604020202020204" charset="-79"/>
                        </a:rPr>
                        <a:t>The Way Back Home</a:t>
                      </a:r>
                      <a:endParaRPr lang="en-GB" sz="1100" dirty="0">
                        <a:solidFill>
                          <a:schemeClr val="bg1">
                            <a:lumMod val="50000"/>
                          </a:schemeClr>
                        </a:solidFill>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matic SC" panose="020B0604020202020204" charset="-79"/>
                          <a:cs typeface="Amatic SC" panose="020B0604020202020204" charset="-79"/>
                        </a:rPr>
                        <a:t>Values:</a:t>
                      </a:r>
                      <a:r>
                        <a:rPr lang="en-GB" sz="1200" b="1" dirty="0">
                          <a:solidFill>
                            <a:schemeClr val="tx1"/>
                          </a:solidFill>
                          <a:latin typeface="Amatic SC" panose="020B0604020202020204" charset="-79"/>
                          <a:cs typeface="Amatic SC" panose="020B0604020202020204" charset="-79"/>
                        </a:rPr>
                        <a:t>responsibility &amp; curiosity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Books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solidFill>
                            <a:schemeClr val="tx1"/>
                          </a:solidFill>
                          <a:latin typeface="Amatic SC" panose="020B0604020202020204" charset="-79"/>
                          <a:cs typeface="Amatic SC" panose="020B0604020202020204" charset="-79"/>
                        </a:rPr>
                        <a:t>Responsibility</a:t>
                      </a:r>
                      <a:r>
                        <a:rPr lang="en-US" sz="1100" b="1" u="sng" baseline="0" dirty="0">
                          <a:solidFill>
                            <a:schemeClr val="tx1"/>
                          </a:solidFill>
                          <a:latin typeface="Amatic SC" panose="020B0604020202020204" charset="-79"/>
                          <a:cs typeface="Amatic SC" panose="020B0604020202020204" charset="-79"/>
                        </a:rPr>
                        <a:t>:</a:t>
                      </a:r>
                    </a:p>
                    <a:p>
                      <a:r>
                        <a:rPr lang="en-GB" sz="1100" kern="1200" dirty="0">
                          <a:solidFill>
                            <a:schemeClr val="dk1"/>
                          </a:solidFill>
                          <a:effectLst/>
                          <a:latin typeface="Amatic SC" panose="020B0604020202020204" charset="-79"/>
                          <a:ea typeface="+mn-ea"/>
                          <a:cs typeface="Amatic SC" panose="020B0604020202020204" charset="-79"/>
                        </a:rPr>
                        <a:t>One world</a:t>
                      </a:r>
                    </a:p>
                    <a:p>
                      <a:r>
                        <a:rPr lang="en-GB" sz="1100" kern="1200" dirty="0">
                          <a:solidFill>
                            <a:schemeClr val="dk1"/>
                          </a:solidFill>
                          <a:effectLst/>
                          <a:latin typeface="Amatic SC" panose="020B0604020202020204" charset="-79"/>
                          <a:ea typeface="+mn-ea"/>
                          <a:cs typeface="Amatic SC" panose="020B0604020202020204" charset="-79"/>
                        </a:rPr>
                        <a:t>Bog baby</a:t>
                      </a:r>
                    </a:p>
                    <a:p>
                      <a:r>
                        <a:rPr lang="en-GB" sz="1100" kern="1200" dirty="0">
                          <a:solidFill>
                            <a:schemeClr val="dk1"/>
                          </a:solidFill>
                          <a:effectLst/>
                          <a:latin typeface="Amatic SC" panose="020B0604020202020204" charset="-79"/>
                          <a:ea typeface="+mn-ea"/>
                          <a:cs typeface="Amatic SC" panose="020B0604020202020204" charset="-79"/>
                        </a:rPr>
                        <a:t>The great kapok Tree</a:t>
                      </a:r>
                      <a:endParaRPr lang="en-US" sz="1100" b="1" u="sng" baseline="0"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baseline="0" dirty="0">
                          <a:solidFill>
                            <a:schemeClr val="tx1"/>
                          </a:solidFill>
                          <a:latin typeface="Amatic SC" panose="020B0604020202020204" charset="-79"/>
                          <a:cs typeface="Amatic SC" panose="020B0604020202020204" charset="-79"/>
                        </a:rPr>
                        <a:t>Curiosity: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baseline="0" dirty="0">
                          <a:solidFill>
                            <a:schemeClr val="tx1"/>
                          </a:solidFill>
                          <a:latin typeface="Amatic SC" panose="020B0604020202020204" charset="-79"/>
                          <a:cs typeface="Amatic SC" panose="020B0604020202020204" charset="-79"/>
                        </a:rPr>
                        <a:t>The mole who knew it was non on his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u="none"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matic SC" panose="020B0604020202020204" charset="-79"/>
                          <a:cs typeface="Amatic SC" panose="020B0604020202020204" charset="-79"/>
                        </a:rPr>
                        <a:t>Values: Re-cap on</a:t>
                      </a:r>
                      <a:r>
                        <a:rPr lang="en-US" sz="1200" b="1" baseline="0" dirty="0">
                          <a:solidFill>
                            <a:schemeClr val="tx1"/>
                          </a:solidFill>
                          <a:latin typeface="Amatic SC" panose="020B0604020202020204" charset="-79"/>
                          <a:cs typeface="Amatic SC" panose="020B0604020202020204" charset="-79"/>
                        </a:rPr>
                        <a:t> all 6</a:t>
                      </a:r>
                      <a:endParaRPr lang="en-US" sz="1200" b="1"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matic SC" panose="020B0604020202020204" charset="-79"/>
                          <a:cs typeface="Amatic SC" panose="020B0604020202020204" charset="-79"/>
                        </a:rPr>
                        <a:t>Values: Re-cap on</a:t>
                      </a:r>
                      <a:r>
                        <a:rPr lang="en-US" sz="1200" b="1" baseline="0" dirty="0">
                          <a:solidFill>
                            <a:schemeClr val="tx1"/>
                          </a:solidFill>
                          <a:latin typeface="Amatic SC" panose="020B0604020202020204" charset="-79"/>
                          <a:cs typeface="Amatic SC" panose="020B0604020202020204" charset="-79"/>
                        </a:rPr>
                        <a:t> all 6</a:t>
                      </a:r>
                      <a:endParaRPr lang="en-US" sz="1200" b="1" dirty="0">
                        <a:solidFill>
                          <a:schemeClr val="tx1"/>
                        </a:solidFill>
                        <a:latin typeface="Amatic SC" panose="020B0604020202020204" charset="-79"/>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r h="2207755">
                <a:tc vMerge="1">
                  <a:txBody>
                    <a:bodyPr/>
                    <a:lstStyle/>
                    <a:p>
                      <a:pPr algn="ctr"/>
                      <a:r>
                        <a:rPr lang="en-US" sz="2400" b="0" dirty="0">
                          <a:latin typeface="Amatic SC" panose="00000500000000000000" pitchFamily="2" charset="-79"/>
                          <a:cs typeface="Amatic SC" panose="00000500000000000000" pitchFamily="2" charset="-79"/>
                        </a:rPr>
                        <a:t>Core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fontAlgn="t"/>
                      <a:r>
                        <a:rPr lang="en-GB" sz="1400" b="1" i="0" kern="1200" dirty="0">
                          <a:solidFill>
                            <a:schemeClr val="tx1"/>
                          </a:solidFill>
                          <a:effectLst/>
                          <a:latin typeface="Amatic SC" panose="020B0604020202020204" charset="-79"/>
                          <a:ea typeface="+mn-ea"/>
                          <a:cs typeface="Amatic SC" panose="020B0604020202020204" charset="-79"/>
                        </a:rPr>
                        <a:t>It goes without saying that we want our children to reach their potential academically whilst here at</a:t>
                      </a:r>
                      <a:r>
                        <a:rPr lang="en-GB" sz="1400" b="1" i="0" kern="1200" baseline="0" dirty="0">
                          <a:solidFill>
                            <a:schemeClr val="tx1"/>
                          </a:solidFill>
                          <a:effectLst/>
                          <a:latin typeface="Amatic SC" panose="020B0604020202020204" charset="-79"/>
                          <a:ea typeface="+mn-ea"/>
                          <a:cs typeface="Amatic SC" panose="020B0604020202020204" charset="-79"/>
                        </a:rPr>
                        <a:t> St Leonards</a:t>
                      </a:r>
                      <a:r>
                        <a:rPr lang="en-GB" sz="1400" b="1" i="0" kern="1200" dirty="0">
                          <a:solidFill>
                            <a:schemeClr val="tx1"/>
                          </a:solidFill>
                          <a:effectLst/>
                          <a:latin typeface="Amatic SC" panose="020B0604020202020204" charset="-79"/>
                          <a:ea typeface="+mn-ea"/>
                          <a:cs typeface="Amatic SC" panose="020B0604020202020204" charset="-79"/>
                        </a:rPr>
                        <a:t>. But education is about so much more than this. </a:t>
                      </a:r>
                    </a:p>
                    <a:p>
                      <a:pPr fontAlgn="t"/>
                      <a:endParaRPr lang="en-GB" sz="1600" b="1" i="0" kern="1200" dirty="0">
                        <a:solidFill>
                          <a:schemeClr val="tx1"/>
                        </a:solidFill>
                        <a:effectLst/>
                        <a:latin typeface="Amatic SC" panose="020B0604020202020204" charset="-79"/>
                        <a:ea typeface="+mn-ea"/>
                        <a:cs typeface="Amatic SC" panose="020B0604020202020204" charset="-79"/>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400" b="1" i="0" kern="1200" dirty="0">
                          <a:solidFill>
                            <a:schemeClr val="dk1"/>
                          </a:solidFill>
                          <a:effectLst/>
                          <a:latin typeface="Amatic SC" panose="020B0604020202020204" charset="-79"/>
                          <a:ea typeface="+mn-ea"/>
                          <a:cs typeface="Amatic SC" panose="020B0604020202020204" charset="-79"/>
                        </a:rPr>
                        <a:t>Our school prioritises relationships. We really care for each other as a staff team, for our children and our families.. Our values are not just laminated on classroom walls, they permeate through everything we do and our behaviours as a team. You feel the ethos of our EYFS</a:t>
                      </a:r>
                      <a:r>
                        <a:rPr lang="en-GB" sz="1400" b="1" i="0" kern="1200" baseline="0" dirty="0">
                          <a:solidFill>
                            <a:schemeClr val="dk1"/>
                          </a:solidFill>
                          <a:effectLst/>
                          <a:latin typeface="Amatic SC" panose="020B0604020202020204" charset="-79"/>
                          <a:ea typeface="+mn-ea"/>
                          <a:cs typeface="Amatic SC" panose="020B0604020202020204" charset="-79"/>
                        </a:rPr>
                        <a:t> setting</a:t>
                      </a:r>
                      <a:r>
                        <a:rPr lang="en-GB" sz="1400" b="1" i="0" kern="1200" dirty="0">
                          <a:solidFill>
                            <a:schemeClr val="dk1"/>
                          </a:solidFill>
                          <a:effectLst/>
                          <a:latin typeface="Amatic SC" panose="020B0604020202020204" charset="-79"/>
                          <a:ea typeface="+mn-ea"/>
                          <a:cs typeface="Amatic SC" panose="020B0604020202020204" charset="-79"/>
                        </a:rPr>
                        <a:t> the second you walk through the door.  We prioritise the inner curriculum as much as the more easily recognisable outer curriculum. We want our children to leave us with academic intelligence, emotional intelligence and ethical intelligence. </a:t>
                      </a:r>
                      <a:endParaRPr lang="en-GB" sz="1600" b="0" i="0" kern="1200" dirty="0">
                        <a:solidFill>
                          <a:schemeClr val="tx1"/>
                        </a:solidFill>
                        <a:effectLst/>
                        <a:latin typeface="+mn-lt"/>
                        <a:ea typeface="+mn-ea"/>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1400" b="1" dirty="0">
                        <a:solidFill>
                          <a:schemeClr val="tx1"/>
                        </a:solidFill>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4059294"/>
                  </a:ext>
                </a:extLst>
              </a:tr>
            </a:tbl>
          </a:graphicData>
        </a:graphic>
      </p:graphicFrame>
      <p:pic>
        <p:nvPicPr>
          <p:cNvPr id="6" name="Picture 5"/>
          <p:cNvPicPr/>
          <p:nvPr/>
        </p:nvPicPr>
        <p:blipFill rotWithShape="1">
          <a:blip r:embed="rId2"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224984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14441628"/>
              </p:ext>
            </p:extLst>
          </p:nvPr>
        </p:nvGraphicFramePr>
        <p:xfrm>
          <a:off x="171904" y="512838"/>
          <a:ext cx="11848192" cy="5937658"/>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697184">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59782">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chemeClr val="tx1">
                              <a:lumMod val="95000"/>
                              <a:lumOff val="5000"/>
                            </a:schemeClr>
                          </a:solidFill>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latin typeface="Amatic SC" panose="00000500000000000000" pitchFamily="2" charset="-79"/>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390346">
                <a:tc>
                  <a:txBody>
                    <a:bodyPr/>
                    <a:lstStyle/>
                    <a:p>
                      <a:pPr algn="ctr"/>
                      <a:r>
                        <a:rPr lang="en-US" sz="2400" b="1" dirty="0">
                          <a:latin typeface="Amatic SC" panose="00000500000000000000" pitchFamily="2" charset="-79"/>
                          <a:cs typeface="Amatic SC" panose="00000500000000000000" pitchFamily="2" charset="-79"/>
                        </a:rPr>
                        <a:t>British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C66FF"/>
                          </a:solidFill>
                          <a:latin typeface="Amatic SC" panose="00000500000000000000" pitchFamily="2" charset="-79"/>
                          <a:cs typeface="Amatic SC" panose="00000500000000000000" pitchFamily="2" charset="-79"/>
                        </a:rPr>
                        <a:t>Sharing</a:t>
                      </a:r>
                      <a:r>
                        <a:rPr lang="en-GB" sz="2000" b="1" baseline="0" dirty="0">
                          <a:solidFill>
                            <a:srgbClr val="CC66FF"/>
                          </a:solidFill>
                          <a:latin typeface="Amatic SC" panose="00000500000000000000" pitchFamily="2" charset="-79"/>
                          <a:cs typeface="Amatic SC" panose="00000500000000000000" pitchFamily="2" charset="-79"/>
                        </a:rPr>
                        <a:t> </a:t>
                      </a:r>
                      <a:r>
                        <a:rPr lang="en-GB" sz="2000" b="1" dirty="0">
                          <a:solidFill>
                            <a:srgbClr val="CC66FF"/>
                          </a:solidFill>
                          <a:latin typeface="Amatic SC" panose="00000500000000000000" pitchFamily="2" charset="-79"/>
                          <a:cs typeface="Amatic SC" panose="00000500000000000000" pitchFamily="2" charset="-79"/>
                        </a:rPr>
                        <a:t>Circles </a:t>
                      </a:r>
                    </a:p>
                    <a:p>
                      <a:pPr algn="ctr"/>
                      <a:endParaRPr lang="en-US" sz="5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4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900" dirty="0">
                        <a:solidFill>
                          <a:schemeClr val="tx1"/>
                        </a:solidFill>
                        <a:latin typeface="+mn-lt"/>
                      </a:endParaRPr>
                    </a:p>
                    <a:p>
                      <a:pPr algn="ctr" rtl="0" fontAlgn="base"/>
                      <a:endParaRPr lang="en-US" sz="1400" b="0" i="0" dirty="0">
                        <a:solidFill>
                          <a:schemeClr val="bg1">
                            <a:lumMod val="50000"/>
                          </a:schemeClr>
                        </a:solidFill>
                        <a:effectLst/>
                        <a:latin typeface="+mn-lt"/>
                      </a:endParaRPr>
                    </a:p>
                    <a:p>
                      <a:pPr algn="ctr" rtl="0" fontAlgn="base"/>
                      <a:r>
                        <a:rPr lang="en-US" sz="14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400" b="1" i="0" dirty="0">
                          <a:solidFill>
                            <a:schemeClr val="bg1">
                              <a:lumMod val="50000"/>
                            </a:schemeClr>
                          </a:solidFill>
                          <a:effectLst/>
                          <a:latin typeface="+mn-lt"/>
                        </a:rPr>
                        <a:t>Mutual</a:t>
                      </a:r>
                    </a:p>
                    <a:p>
                      <a:pPr algn="ctr" rtl="0" fontAlgn="base"/>
                      <a:r>
                        <a:rPr lang="en-US" sz="1400" b="1" i="0" dirty="0">
                          <a:solidFill>
                            <a:schemeClr val="bg1">
                              <a:lumMod val="50000"/>
                            </a:schemeClr>
                          </a:solidFill>
                          <a:effectLst/>
                          <a:latin typeface="+mn-lt"/>
                        </a:rPr>
                        <a:t>Tolerance </a:t>
                      </a:r>
                    </a:p>
                    <a:p>
                      <a:pPr algn="ctr" eaLnBrk="1" hangingPunct="1"/>
                      <a:r>
                        <a:rPr lang="en-GB" altLang="en-US" sz="1000" b="0" dirty="0">
                          <a:latin typeface="+mn-lt"/>
                          <a:cs typeface="Amatic SC" panose="00000500000000000000" pitchFamily="2" charset="-79"/>
                        </a:rPr>
                        <a:t>Everyone is valued, all cultures are celebrated and we all share and respect the opinions of others. </a:t>
                      </a:r>
                    </a:p>
                    <a:p>
                      <a:pPr algn="ctr" rtl="0" fontAlgn="base"/>
                      <a:r>
                        <a:rPr lang="en-US" sz="14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Mutual tolerance of those with different faiths and beliefs and for those without faith.</a:t>
                      </a:r>
                    </a:p>
                    <a:p>
                      <a:pPr algn="ctr" rtl="0" fontAlgn="base"/>
                      <a:r>
                        <a:rPr lang="en-US" sz="1000" b="0" i="0" kern="1200" dirty="0">
                          <a:solidFill>
                            <a:schemeClr val="dk1"/>
                          </a:solidFill>
                          <a:effectLst/>
                          <a:latin typeface="+mn-lt"/>
                          <a:ea typeface="+mn-ea"/>
                          <a:cs typeface="+mn-cs"/>
                        </a:rPr>
                        <a:t>Done through celebrations </a:t>
                      </a:r>
                      <a:endParaRPr lang="en-US" sz="100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4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p>
                      <a:pPr marL="0" indent="0" algn="ctr">
                        <a:buFont typeface="Arial" panose="020B0604020202020204" pitchFamily="34" charset="0"/>
                        <a:buNone/>
                      </a:pPr>
                      <a:r>
                        <a:rPr lang="en-GB" sz="1000" dirty="0">
                          <a:solidFill>
                            <a:schemeClr val="tx1"/>
                          </a:solidFill>
                          <a:latin typeface="+mn-lt"/>
                        </a:rPr>
                        <a:t>Class</a:t>
                      </a:r>
                      <a:r>
                        <a:rPr lang="en-GB" sz="1000" baseline="0" dirty="0">
                          <a:solidFill>
                            <a:schemeClr val="tx1"/>
                          </a:solidFill>
                          <a:latin typeface="+mn-lt"/>
                        </a:rPr>
                        <a:t> rules</a:t>
                      </a:r>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4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900" dirty="0">
                          <a:solidFill>
                            <a:schemeClr val="tx1"/>
                          </a:solidFill>
                          <a:latin typeface="+mn-lt"/>
                        </a:rPr>
                        <a:t>We all have the right to have our own views. </a:t>
                      </a:r>
                    </a:p>
                    <a:p>
                      <a:pPr marL="0" indent="0" algn="ctr">
                        <a:buFont typeface="Arial" panose="020B0604020202020204" pitchFamily="34" charset="0"/>
                        <a:buNone/>
                      </a:pPr>
                      <a:r>
                        <a:rPr lang="en-GB" sz="900" dirty="0">
                          <a:solidFill>
                            <a:schemeClr val="tx1"/>
                          </a:solidFill>
                          <a:latin typeface="+mn-lt"/>
                        </a:rPr>
                        <a:t>We are all respected as individuals. </a:t>
                      </a:r>
                    </a:p>
                    <a:p>
                      <a:pPr marL="0" indent="0" algn="ctr">
                        <a:buFont typeface="Arial" panose="020B0604020202020204" pitchFamily="34" charset="0"/>
                        <a:buNone/>
                      </a:pPr>
                      <a:r>
                        <a:rPr lang="en-GB" sz="900" dirty="0">
                          <a:solidFill>
                            <a:schemeClr val="tx1"/>
                          </a:solidFill>
                          <a:latin typeface="+mn-lt"/>
                        </a:rPr>
                        <a:t>We feel safe to have a go at new activities. </a:t>
                      </a:r>
                    </a:p>
                    <a:p>
                      <a:pPr marL="0" indent="0" algn="ctr">
                        <a:buFont typeface="Arial" panose="020B0604020202020204" pitchFamily="34" charset="0"/>
                        <a:buNone/>
                      </a:pPr>
                      <a:r>
                        <a:rPr lang="en-GB" sz="9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900" b="0" i="0" dirty="0">
                          <a:solidFill>
                            <a:schemeClr val="tx1"/>
                          </a:solidFill>
                          <a:effectLst/>
                          <a:latin typeface="+mn-lt"/>
                        </a:rPr>
                        <a:t> </a:t>
                      </a:r>
                    </a:p>
                    <a:p>
                      <a:pPr algn="ctr" rtl="0" fontAlgn="base"/>
                      <a:r>
                        <a:rPr lang="en-US" sz="14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4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0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400" b="1" i="0" dirty="0">
                          <a:solidFill>
                            <a:schemeClr val="bg1">
                              <a:lumMod val="50000"/>
                            </a:schemeClr>
                          </a:solidFill>
                          <a:effectLst/>
                          <a:latin typeface="+mn-lt"/>
                        </a:rPr>
                        <a:t>Recap all British Values </a:t>
                      </a:r>
                    </a:p>
                    <a:p>
                      <a:pPr algn="ctr"/>
                      <a:r>
                        <a:rPr lang="en-US" sz="14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1493966">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chemeClr val="tx1"/>
                          </a:solidFill>
                          <a:latin typeface="+mn-lt"/>
                          <a:cs typeface="Amatic SC" panose="00000500000000000000" pitchFamily="2" charset="-79"/>
                        </a:rPr>
                        <a:t>In-house - Baseline data on entry </a:t>
                      </a:r>
                    </a:p>
                    <a:p>
                      <a:pPr algn="ctr"/>
                      <a:r>
                        <a:rPr lang="en-US" sz="1000" dirty="0" err="1">
                          <a:solidFill>
                            <a:schemeClr val="tx1"/>
                          </a:solidFill>
                          <a:latin typeface="+mn-lt"/>
                          <a:cs typeface="Amatic SC" panose="00000500000000000000" pitchFamily="2" charset="-79"/>
                        </a:rPr>
                        <a:t>Wellcom</a:t>
                      </a:r>
                      <a:r>
                        <a:rPr lang="en-US" sz="1000" baseline="0" dirty="0">
                          <a:solidFill>
                            <a:schemeClr val="tx1"/>
                          </a:solidFill>
                          <a:latin typeface="+mn-lt"/>
                          <a:cs typeface="Amatic SC" panose="00000500000000000000" pitchFamily="2" charset="-79"/>
                        </a:rPr>
                        <a:t> language assessment or alternative</a:t>
                      </a:r>
                      <a:endParaRPr lang="en-US" sz="1000" dirty="0">
                        <a:solidFill>
                          <a:schemeClr val="tx1"/>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EYFS team meetings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Local cluster at St Johns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00" dirty="0">
                          <a:solidFill>
                            <a:schemeClr val="tx1"/>
                          </a:solidFill>
                          <a:latin typeface="+mn-lt"/>
                          <a:cs typeface="Amatic SC" panose="00000500000000000000" pitchFamily="2" charset="-79"/>
                        </a:rPr>
                        <a:t>On going assessments</a:t>
                      </a:r>
                    </a:p>
                    <a:p>
                      <a:pPr algn="ctr"/>
                      <a:r>
                        <a:rPr lang="en-US" sz="1000" dirty="0">
                          <a:solidFill>
                            <a:schemeClr val="tx1"/>
                          </a:solidFill>
                          <a:latin typeface="+mn-lt"/>
                          <a:cs typeface="Amatic SC" panose="00000500000000000000" pitchFamily="2" charset="-79"/>
                        </a:rPr>
                        <a:t>Pupil progress meetings</a:t>
                      </a:r>
                    </a:p>
                    <a:p>
                      <a:pPr algn="ctr"/>
                      <a:r>
                        <a:rPr lang="en-US" sz="1000" dirty="0">
                          <a:solidFill>
                            <a:schemeClr val="tx1"/>
                          </a:solidFill>
                          <a:latin typeface="+mn-lt"/>
                          <a:cs typeface="Amatic SC" panose="00000500000000000000" pitchFamily="2" charset="-79"/>
                        </a:rPr>
                        <a:t>Parents evening info </a:t>
                      </a:r>
                    </a:p>
                    <a:p>
                      <a:pPr algn="ctr"/>
                      <a:r>
                        <a:rPr lang="en-US" sz="1000" dirty="0">
                          <a:solidFill>
                            <a:schemeClr val="tx1"/>
                          </a:solidFill>
                          <a:latin typeface="+mn-lt"/>
                          <a:cs typeface="Amatic SC" panose="00000500000000000000" pitchFamily="2" charset="-79"/>
                        </a:rPr>
                        <a:t>EYFS team meetings </a:t>
                      </a:r>
                    </a:p>
                    <a:p>
                      <a:pPr algn="ctr"/>
                      <a:r>
                        <a:rPr lang="en-US" sz="1000" dirty="0">
                          <a:solidFill>
                            <a:schemeClr val="tx1"/>
                          </a:solidFill>
                          <a:latin typeface="+mn-lt"/>
                          <a:cs typeface="Amatic SC" panose="00000500000000000000" pitchFamily="2" charset="-79"/>
                        </a:rPr>
                        <a:t>In house moderation </a:t>
                      </a:r>
                    </a:p>
                    <a:p>
                      <a:pPr algn="ctr"/>
                      <a:r>
                        <a:rPr lang="en-US" sz="1000" dirty="0">
                          <a:solidFill>
                            <a:schemeClr val="tx1"/>
                          </a:solidFill>
                          <a:latin typeface="+mn-lt"/>
                          <a:cs typeface="Amatic SC" panose="00000500000000000000" pitchFamily="2" charset="-79"/>
                        </a:rPr>
                        <a:t>End</a:t>
                      </a:r>
                      <a:r>
                        <a:rPr lang="en-US" sz="1000" baseline="0" dirty="0">
                          <a:solidFill>
                            <a:schemeClr val="tx1"/>
                          </a:solidFill>
                          <a:latin typeface="+mn-lt"/>
                          <a:cs typeface="Amatic SC" panose="00000500000000000000" pitchFamily="2" charset="-79"/>
                        </a:rPr>
                        <a:t> of </a:t>
                      </a:r>
                      <a:r>
                        <a:rPr lang="en-US" sz="1000" dirty="0">
                          <a:solidFill>
                            <a:schemeClr val="tx1"/>
                          </a:solidFill>
                          <a:latin typeface="+mn-lt"/>
                          <a:cs typeface="Amatic SC" panose="00000500000000000000" pitchFamily="2" charset="-79"/>
                        </a:rPr>
                        <a:t>term Assessments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00" dirty="0">
                          <a:solidFill>
                            <a:schemeClr val="tx1"/>
                          </a:solidFill>
                          <a:latin typeface="+mn-lt"/>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Phase meeting and internal moderations </a:t>
                      </a:r>
                      <a:endParaRPr lang="en-GB" sz="1000" dirty="0">
                        <a:solidFill>
                          <a:schemeClr val="tx1"/>
                        </a:solidFill>
                        <a:latin typeface="+mn-lt"/>
                        <a:cs typeface="Amatic SC" panose="00000500000000000000" pitchFamily="2" charset="-79"/>
                      </a:endParaRPr>
                    </a:p>
                    <a:p>
                      <a:pPr algn="ctr"/>
                      <a:r>
                        <a:rPr lang="en-GB" sz="1000" dirty="0">
                          <a:solidFill>
                            <a:schemeClr val="tx1"/>
                          </a:solidFill>
                          <a:latin typeface="+mn-lt"/>
                          <a:cs typeface="Amatic SC" panose="00000500000000000000" pitchFamily="2" charset="-79"/>
                        </a:rPr>
                        <a:t> </a:t>
                      </a:r>
                      <a:r>
                        <a:rPr lang="en-GB" sz="1000" dirty="0" err="1">
                          <a:solidFill>
                            <a:schemeClr val="tx1"/>
                          </a:solidFill>
                          <a:latin typeface="+mn-lt"/>
                          <a:cs typeface="Amatic SC" panose="00000500000000000000" pitchFamily="2" charset="-79"/>
                        </a:rPr>
                        <a:t>wellcom</a:t>
                      </a:r>
                      <a:r>
                        <a:rPr lang="en-GB" sz="1000" baseline="0" dirty="0">
                          <a:solidFill>
                            <a:schemeClr val="tx1"/>
                          </a:solidFill>
                          <a:latin typeface="+mn-lt"/>
                          <a:cs typeface="Amatic SC" panose="00000500000000000000" pitchFamily="2" charset="-79"/>
                        </a:rPr>
                        <a:t> language assessment </a:t>
                      </a:r>
                      <a:endParaRPr lang="en-GB"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00" dirty="0">
                          <a:solidFill>
                            <a:schemeClr val="tx1"/>
                          </a:solidFill>
                          <a:latin typeface="+mn-lt"/>
                          <a:cs typeface="Amatic SC" panose="00000500000000000000" pitchFamily="2" charset="-79"/>
                        </a:rPr>
                        <a:t>On going assessments</a:t>
                      </a:r>
                    </a:p>
                    <a:p>
                      <a:pPr algn="ctr"/>
                      <a:r>
                        <a:rPr lang="en-US" sz="1000" dirty="0">
                          <a:solidFill>
                            <a:schemeClr val="tx1"/>
                          </a:solidFill>
                          <a:latin typeface="+mn-lt"/>
                          <a:cs typeface="Amatic SC" panose="00000500000000000000" pitchFamily="2" charset="-79"/>
                        </a:rPr>
                        <a:t>Pupil progress meetings</a:t>
                      </a:r>
                    </a:p>
                    <a:p>
                      <a:pPr algn="ctr"/>
                      <a:r>
                        <a:rPr lang="en-US" sz="1000" dirty="0">
                          <a:solidFill>
                            <a:schemeClr val="tx1"/>
                          </a:solidFill>
                          <a:latin typeface="+mn-lt"/>
                          <a:cs typeface="Amatic SC" panose="00000500000000000000" pitchFamily="2" charset="-79"/>
                        </a:rPr>
                        <a:t>Parents evening info </a:t>
                      </a:r>
                    </a:p>
                    <a:p>
                      <a:pPr algn="ctr"/>
                      <a:r>
                        <a:rPr lang="en-US" sz="1000" dirty="0">
                          <a:solidFill>
                            <a:schemeClr val="tx1"/>
                          </a:solidFill>
                          <a:latin typeface="+mn-lt"/>
                          <a:cs typeface="Amatic SC" panose="00000500000000000000" pitchFamily="2" charset="-79"/>
                        </a:rPr>
                        <a:t>EYFS team meetings</a:t>
                      </a:r>
                    </a:p>
                    <a:p>
                      <a:pPr algn="ctr"/>
                      <a:r>
                        <a:rPr lang="en-US" sz="1000" dirty="0">
                          <a:solidFill>
                            <a:schemeClr val="tx1"/>
                          </a:solidFill>
                          <a:latin typeface="+mn-lt"/>
                          <a:cs typeface="Amatic SC" panose="00000500000000000000" pitchFamily="2" charset="-79"/>
                        </a:rPr>
                        <a:t>End</a:t>
                      </a:r>
                      <a:r>
                        <a:rPr lang="en-US" sz="1000" baseline="0" dirty="0">
                          <a:solidFill>
                            <a:schemeClr val="tx1"/>
                          </a:solidFill>
                          <a:latin typeface="+mn-lt"/>
                          <a:cs typeface="Amatic SC" panose="00000500000000000000" pitchFamily="2" charset="-79"/>
                        </a:rPr>
                        <a:t> of </a:t>
                      </a:r>
                      <a:r>
                        <a:rPr lang="en-US" sz="1000" dirty="0">
                          <a:solidFill>
                            <a:schemeClr val="tx1"/>
                          </a:solidFill>
                          <a:latin typeface="+mn-lt"/>
                          <a:cs typeface="Amatic SC" panose="00000500000000000000" pitchFamily="2" charset="-79"/>
                        </a:rPr>
                        <a:t>term Assessments </a:t>
                      </a:r>
                    </a:p>
                    <a:p>
                      <a:pPr algn="ctr"/>
                      <a:endParaRPr lang="en-GB"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00" dirty="0">
                          <a:solidFill>
                            <a:schemeClr val="tx1"/>
                          </a:solidFill>
                          <a:latin typeface="+mn-lt"/>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EYFS team meetings </a:t>
                      </a:r>
                      <a:endParaRPr lang="en-GB" sz="1000" dirty="0">
                        <a:solidFill>
                          <a:schemeClr val="tx1"/>
                        </a:solidFill>
                        <a:latin typeface="+mn-lt"/>
                        <a:cs typeface="Amatic SC" panose="00000500000000000000" pitchFamily="2" charset="-79"/>
                      </a:endParaRPr>
                    </a:p>
                    <a:p>
                      <a:pPr algn="ctr"/>
                      <a:endParaRPr lang="en-GB" sz="1000" dirty="0">
                        <a:solidFill>
                          <a:schemeClr val="tx1"/>
                        </a:solidFill>
                        <a:latin typeface="+mn-lt"/>
                        <a:cs typeface="Amatic SC" panose="00000500000000000000" pitchFamily="2" charset="-79"/>
                      </a:endParaRPr>
                    </a:p>
                    <a:p>
                      <a:pPr algn="ctr"/>
                      <a:r>
                        <a:rPr lang="en-US" sz="1000" dirty="0" err="1">
                          <a:solidFill>
                            <a:schemeClr val="tx1"/>
                          </a:solidFill>
                          <a:latin typeface="+mn-lt"/>
                          <a:cs typeface="Amatic SC" panose="00000500000000000000" pitchFamily="2" charset="-79"/>
                        </a:rPr>
                        <a:t>Wellcom</a:t>
                      </a:r>
                      <a:r>
                        <a:rPr lang="en-US" sz="1000" dirty="0">
                          <a:solidFill>
                            <a:schemeClr val="tx1"/>
                          </a:solidFill>
                          <a:latin typeface="+mn-lt"/>
                          <a:cs typeface="Amatic SC" panose="00000500000000000000" pitchFamily="2" charset="-79"/>
                        </a:rPr>
                        <a:t> language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00" dirty="0">
                          <a:solidFill>
                            <a:schemeClr val="tx1"/>
                          </a:solidFill>
                          <a:latin typeface="+mn-lt"/>
                          <a:cs typeface="Amatic SC" panose="00000500000000000000" pitchFamily="2" charset="-79"/>
                        </a:rPr>
                        <a:t>On going assessments</a:t>
                      </a:r>
                    </a:p>
                    <a:p>
                      <a:pPr algn="ctr"/>
                      <a:r>
                        <a:rPr lang="en-US" sz="1000" dirty="0">
                          <a:solidFill>
                            <a:schemeClr val="tx1"/>
                          </a:solidFill>
                          <a:latin typeface="+mn-lt"/>
                          <a:cs typeface="Amatic SC" panose="00000500000000000000" pitchFamily="2" charset="-79"/>
                        </a:rPr>
                        <a:t>Pupil progress meetings</a:t>
                      </a:r>
                    </a:p>
                    <a:p>
                      <a:pPr algn="ctr"/>
                      <a:r>
                        <a:rPr lang="en-US" sz="1000" dirty="0">
                          <a:solidFill>
                            <a:schemeClr val="tx1"/>
                          </a:solidFill>
                          <a:latin typeface="+mn-lt"/>
                          <a:cs typeface="Amatic SC" panose="00000500000000000000" pitchFamily="2" charset="-79"/>
                        </a:rPr>
                        <a:t>Reports</a:t>
                      </a:r>
                      <a:r>
                        <a:rPr lang="en-US" sz="1000" baseline="0" dirty="0">
                          <a:solidFill>
                            <a:schemeClr val="tx1"/>
                          </a:solidFill>
                          <a:latin typeface="+mn-lt"/>
                          <a:cs typeface="Amatic SC" panose="00000500000000000000" pitchFamily="2" charset="-79"/>
                        </a:rPr>
                        <a:t> </a:t>
                      </a:r>
                    </a:p>
                    <a:p>
                      <a:pPr algn="ctr"/>
                      <a:r>
                        <a:rPr lang="en-US" sz="1000" dirty="0">
                          <a:solidFill>
                            <a:schemeClr val="tx1"/>
                          </a:solidFill>
                          <a:latin typeface="+mn-lt"/>
                          <a:cs typeface="Amatic SC" panose="00000500000000000000" pitchFamily="2" charset="-79"/>
                        </a:rPr>
                        <a:t>EYFS team meetings </a:t>
                      </a:r>
                      <a:endParaRPr lang="en-GB" sz="1000" dirty="0">
                        <a:solidFill>
                          <a:schemeClr val="tx1"/>
                        </a:solidFill>
                        <a:latin typeface="+mn-lt"/>
                        <a:cs typeface="Amatic SC" panose="00000500000000000000" pitchFamily="2" charset="-79"/>
                      </a:endParaRPr>
                    </a:p>
                    <a:p>
                      <a:pPr algn="ctr"/>
                      <a:r>
                        <a:rPr lang="en-GB" sz="1000" dirty="0">
                          <a:solidFill>
                            <a:schemeClr val="tx1"/>
                          </a:solidFill>
                          <a:latin typeface="+mn-lt"/>
                          <a:cs typeface="Amatic SC" panose="00000500000000000000" pitchFamily="2" charset="-79"/>
                        </a:rPr>
                        <a:t>Submit</a:t>
                      </a:r>
                      <a:r>
                        <a:rPr lang="en-GB" sz="1000" baseline="0" dirty="0">
                          <a:solidFill>
                            <a:schemeClr val="tx1"/>
                          </a:solidFill>
                          <a:latin typeface="+mn-lt"/>
                          <a:cs typeface="Amatic SC" panose="00000500000000000000" pitchFamily="2" charset="-79"/>
                        </a:rPr>
                        <a:t> nursery </a:t>
                      </a:r>
                      <a:r>
                        <a:rPr lang="en-GB" sz="1000" dirty="0">
                          <a:solidFill>
                            <a:schemeClr val="tx1"/>
                          </a:solidFill>
                          <a:latin typeface="+mn-lt"/>
                          <a:cs typeface="Amatic SC" panose="00000500000000000000" pitchFamily="2" charset="-79"/>
                        </a:rPr>
                        <a:t>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896380">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dirty="0">
                          <a:solidFill>
                            <a:schemeClr val="tx1"/>
                          </a:solidFill>
                          <a:latin typeface="+mn-lt"/>
                          <a:cs typeface="Amatic SC" panose="00000500000000000000" pitchFamily="2" charset="-79"/>
                        </a:rPr>
                        <a:t>Come</a:t>
                      </a:r>
                      <a:r>
                        <a:rPr lang="en-GB" sz="1000" baseline="0" dirty="0">
                          <a:solidFill>
                            <a:schemeClr val="tx1"/>
                          </a:solidFill>
                          <a:latin typeface="+mn-lt"/>
                          <a:cs typeface="Amatic SC" panose="00000500000000000000" pitchFamily="2" charset="-79"/>
                        </a:rPr>
                        <a:t> and share a  story or rhyme  parent workshop</a:t>
                      </a:r>
                      <a:endParaRPr lang="en-GB"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cs typeface="Amatic SC" panose="00000500000000000000" pitchFamily="2" charset="-79"/>
                        </a:rPr>
                        <a:t>Parents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Valentines</a:t>
                      </a:r>
                      <a:r>
                        <a:rPr lang="en-US" sz="1000" baseline="0" dirty="0">
                          <a:solidFill>
                            <a:schemeClr val="tx1"/>
                          </a:solidFill>
                          <a:latin typeface="+mn-lt"/>
                          <a:cs typeface="Amatic SC" panose="00000500000000000000" pitchFamily="2" charset="-79"/>
                        </a:rPr>
                        <a:t> day lunch/picnic with the ones we love</a:t>
                      </a:r>
                      <a:endParaRPr lang="en-US"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latin typeface="+mn-lt"/>
                          <a:cs typeface="Amatic SC" panose="00000500000000000000" pitchFamily="2" charset="-79"/>
                        </a:rPr>
                        <a:t>Easter bonnet parade </a:t>
                      </a:r>
                      <a:endParaRPr lang="en-GB"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cs typeface="Amatic SC" panose="00000500000000000000" pitchFamily="2" charset="-79"/>
                        </a:rPr>
                        <a:t>Easter</a:t>
                      </a:r>
                      <a:r>
                        <a:rPr lang="en-GB" sz="1000" baseline="0" dirty="0">
                          <a:solidFill>
                            <a:schemeClr val="tx1"/>
                          </a:solidFill>
                          <a:latin typeface="+mn-lt"/>
                          <a:cs typeface="Amatic SC" panose="00000500000000000000" pitchFamily="2" charset="-79"/>
                        </a:rPr>
                        <a:t> stay and play</a:t>
                      </a:r>
                      <a:endParaRPr lang="en-GB"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cs typeface="Amatic SC" panose="00000500000000000000" pitchFamily="2" charset="-79"/>
                        </a:rPr>
                        <a:t>New starter meetings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cs typeface="Amatic SC" panose="00000500000000000000" pitchFamily="2" charset="-79"/>
                        </a:rPr>
                        <a:t>End</a:t>
                      </a:r>
                      <a:r>
                        <a:rPr lang="en-GB" sz="1000" baseline="0" dirty="0">
                          <a:solidFill>
                            <a:schemeClr val="tx1"/>
                          </a:solidFill>
                          <a:latin typeface="+mn-lt"/>
                          <a:cs typeface="Amatic SC" panose="00000500000000000000" pitchFamily="2" charset="-79"/>
                        </a:rPr>
                        <a:t> of year family</a:t>
                      </a:r>
                      <a:r>
                        <a:rPr lang="en-GB" sz="1000" dirty="0">
                          <a:solidFill>
                            <a:schemeClr val="tx1"/>
                          </a:solidFill>
                          <a:latin typeface="+mn-lt"/>
                          <a:cs typeface="Amatic SC" panose="00000500000000000000" pitchFamily="2" charset="-79"/>
                        </a:rPr>
                        <a:t> Picnic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cs typeface="Amatic SC" panose="00000500000000000000" pitchFamily="2" charset="-79"/>
                        </a:rPr>
                        <a:t>New children visits/stay</a:t>
                      </a:r>
                      <a:r>
                        <a:rPr lang="en-GB" sz="1000" baseline="0" dirty="0">
                          <a:solidFill>
                            <a:schemeClr val="tx1"/>
                          </a:solidFill>
                          <a:latin typeface="+mn-lt"/>
                          <a:cs typeface="Amatic SC" panose="00000500000000000000" pitchFamily="2" charset="-79"/>
                        </a:rPr>
                        <a:t> and play/twilights/home visits</a:t>
                      </a:r>
                      <a:endParaRPr lang="en-GB"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pic>
        <p:nvPicPr>
          <p:cNvPr id="5" name="Picture 4"/>
          <p:cNvPicPr/>
          <p:nvPr/>
        </p:nvPicPr>
        <p:blipFill rotWithShape="1">
          <a:blip r:embed="rId2"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81876588"/>
              </p:ext>
            </p:extLst>
          </p:nvPr>
        </p:nvGraphicFramePr>
        <p:xfrm>
          <a:off x="366318" y="1569853"/>
          <a:ext cx="9167492" cy="4195826"/>
        </p:xfrm>
        <a:graphic>
          <a:graphicData uri="http://schemas.openxmlformats.org/drawingml/2006/table">
            <a:tbl>
              <a:tblPr firstRow="1" bandRow="1">
                <a:tableStyleId>{5C22544A-7EE6-4342-B048-85BDC9FD1C3A}</a:tableStyleId>
              </a:tblPr>
              <a:tblGrid>
                <a:gridCol w="2291873">
                  <a:extLst>
                    <a:ext uri="{9D8B030D-6E8A-4147-A177-3AD203B41FA5}">
                      <a16:colId xmlns:a16="http://schemas.microsoft.com/office/drawing/2014/main" val="872926247"/>
                    </a:ext>
                  </a:extLst>
                </a:gridCol>
                <a:gridCol w="2291873">
                  <a:extLst>
                    <a:ext uri="{9D8B030D-6E8A-4147-A177-3AD203B41FA5}">
                      <a16:colId xmlns:a16="http://schemas.microsoft.com/office/drawing/2014/main" val="1315738151"/>
                    </a:ext>
                  </a:extLst>
                </a:gridCol>
                <a:gridCol w="2291873">
                  <a:extLst>
                    <a:ext uri="{9D8B030D-6E8A-4147-A177-3AD203B41FA5}">
                      <a16:colId xmlns:a16="http://schemas.microsoft.com/office/drawing/2014/main" val="2709165749"/>
                    </a:ext>
                  </a:extLst>
                </a:gridCol>
                <a:gridCol w="2291873">
                  <a:extLst>
                    <a:ext uri="{9D8B030D-6E8A-4147-A177-3AD203B41FA5}">
                      <a16:colId xmlns:a16="http://schemas.microsoft.com/office/drawing/2014/main" val="2335150482"/>
                    </a:ext>
                  </a:extLst>
                </a:gridCol>
              </a:tblGrid>
              <a:tr h="142154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Cultural diversity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Neurodiversity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physical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Different families</a:t>
                      </a:r>
                    </a:p>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7803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The big book of families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Maisie’s scrapbook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Hats of faith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The jasmine sneeze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Golden domes and silver lanterns </a:t>
                      </a:r>
                    </a:p>
                    <a:p>
                      <a:pPr algn="ctr">
                        <a:lnSpc>
                          <a:spcPct val="107000"/>
                        </a:lnSpc>
                        <a:spcAft>
                          <a:spcPts val="800"/>
                        </a:spcAft>
                      </a:pPr>
                      <a:endParaRPr lang="en-US" sz="16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We’re all wonders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Perfectly </a:t>
                      </a:r>
                      <a:r>
                        <a:rPr kumimoji="0" lang="en-GB" sz="1600" b="1" i="0" u="none" strike="noStrike" kern="1200" cap="none" spc="0" normalizeH="0" baseline="0" noProof="0" dirty="0" err="1">
                          <a:ln>
                            <a:noFill/>
                          </a:ln>
                          <a:solidFill>
                            <a:prstClr val="black"/>
                          </a:solidFill>
                          <a:effectLst/>
                          <a:uLnTx/>
                          <a:uFillTx/>
                          <a:latin typeface="Amatic SC" panose="00000500000000000000" pitchFamily="2" charset="-79"/>
                          <a:ea typeface="+mn-ea"/>
                          <a:cs typeface="Amatic SC" panose="00000500000000000000" pitchFamily="2" charset="-79"/>
                        </a:rPr>
                        <a:t>norman</a:t>
                      </a:r>
                      <a:endPar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Incredible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I see things differently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Mr Gorski I think I have the wiggle fidgets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Because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What makes me a 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The </a:t>
                      </a:r>
                      <a:r>
                        <a:rPr kumimoji="0" lang="en-GB" sz="1600" b="1" i="0" u="none" strike="noStrike" kern="1200" cap="none" spc="0" normalizeH="0" baseline="0" noProof="0" dirty="0" err="1">
                          <a:ln>
                            <a:noFill/>
                          </a:ln>
                          <a:solidFill>
                            <a:prstClr val="black"/>
                          </a:solidFill>
                          <a:effectLst/>
                          <a:uLnTx/>
                          <a:uFillTx/>
                          <a:latin typeface="Amatic SC" panose="00000500000000000000" pitchFamily="2" charset="-79"/>
                          <a:ea typeface="+mn-ea"/>
                          <a:cs typeface="Amatic SC" panose="00000500000000000000" pitchFamily="2" charset="-79"/>
                        </a:rPr>
                        <a:t>unbudgable</a:t>
                      </a: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 curmudgeon</a:t>
                      </a:r>
                    </a:p>
                    <a:p>
                      <a:pPr algn="ctr">
                        <a:lnSpc>
                          <a:spcPct val="115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Its ok to be different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When Charlie met </a:t>
                      </a:r>
                      <a:r>
                        <a:rPr kumimoji="0" lang="en-GB" sz="1600" b="1" i="0" u="none" strike="noStrike" kern="1200" cap="none" spc="0" normalizeH="0" baseline="0" noProof="0" dirty="0" err="1">
                          <a:ln>
                            <a:noFill/>
                          </a:ln>
                          <a:solidFill>
                            <a:prstClr val="black"/>
                          </a:solidFill>
                          <a:effectLst/>
                          <a:uLnTx/>
                          <a:uFillTx/>
                          <a:latin typeface="Amatic SC" panose="00000500000000000000" pitchFamily="2" charset="-79"/>
                          <a:ea typeface="+mn-ea"/>
                          <a:cs typeface="Amatic SC" panose="00000500000000000000" pitchFamily="2" charset="-79"/>
                        </a:rPr>
                        <a:t>emma</a:t>
                      </a: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Only one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Don’t call me special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Happy to be 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matic SC" panose="00000500000000000000" pitchFamily="2" charset="-79"/>
                          <a:ea typeface="+mn-ea"/>
                          <a:cs typeface="Amatic SC" panose="00000500000000000000" pitchFamily="2" charset="-79"/>
                        </a:rPr>
                        <a:t>Millie gets her super ears</a:t>
                      </a:r>
                      <a:endParaRPr lang="en-US" sz="16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My pirate mums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Mt two grandads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The girl with two dads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We are family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More people to love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Our class is a family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Love makes a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matic SC" panose="020B0604020202020204" charset="-79"/>
                          <a:ea typeface="+mn-ea"/>
                          <a:cs typeface="Amatic SC" panose="020B0604020202020204" charset="-79"/>
                        </a:rPr>
                        <a:t>Heather has two mummies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6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Rectangle 4"/>
          <p:cNvSpPr/>
          <p:nvPr/>
        </p:nvSpPr>
        <p:spPr>
          <a:xfrm>
            <a:off x="1653649" y="360464"/>
            <a:ext cx="10172033" cy="923330"/>
          </a:xfrm>
          <a:prstGeom prst="rect">
            <a:avLst/>
          </a:prstGeom>
        </p:spPr>
        <p:txBody>
          <a:bodyPr wrap="square">
            <a:spAutoFit/>
          </a:bodyPr>
          <a:lstStyle/>
          <a:p>
            <a:pPr algn="ctr"/>
            <a:r>
              <a:rPr lang="en-US" sz="3600" dirty="0">
                <a:latin typeface="Amatic SC" panose="00000500000000000000" pitchFamily="2" charset="-79"/>
                <a:cs typeface="Amatic SC" panose="00000500000000000000" pitchFamily="2" charset="-79"/>
              </a:rPr>
              <a:t>Diversity Texts to be read throughout the year during story time sessions</a:t>
            </a:r>
            <a:br>
              <a:rPr lang="en-GB" dirty="0">
                <a:latin typeface="Amatic SC" panose="00000500000000000000" pitchFamily="2" charset="-79"/>
                <a:cs typeface="Amatic SC" panose="00000500000000000000" pitchFamily="2" charset="-79"/>
              </a:rPr>
            </a:br>
            <a:endParaRPr lang="en-GB" dirty="0"/>
          </a:p>
        </p:txBody>
      </p:sp>
      <p:pic>
        <p:nvPicPr>
          <p:cNvPr id="6" name="Picture 5"/>
          <p:cNvPicPr/>
          <p:nvPr/>
        </p:nvPicPr>
        <p:blipFill rotWithShape="1">
          <a:blip r:embed="rId2"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139499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582356096"/>
              </p:ext>
            </p:extLst>
          </p:nvPr>
        </p:nvGraphicFramePr>
        <p:xfrm>
          <a:off x="197738" y="485692"/>
          <a:ext cx="11796523" cy="6177297"/>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49185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665452">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People Who Help Us</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Growing</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12785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050" b="0" i="0" dirty="0">
                          <a:latin typeface="+mn-lt"/>
                        </a:rPr>
                        <a:t>The development of children’s spoken language underpins all seven areas of learning and development. Children’s </a:t>
                      </a:r>
                      <a:r>
                        <a:rPr lang="en-US" sz="1050" b="1" i="0" dirty="0">
                          <a:latin typeface="+mn-lt"/>
                        </a:rPr>
                        <a:t>back-and-forth interactions </a:t>
                      </a:r>
                      <a:r>
                        <a:rPr lang="en-US" sz="1050" b="0" i="0" dirty="0">
                          <a:latin typeface="+mn-lt"/>
                        </a:rPr>
                        <a:t>from an early age form the foundations for language and cognitive development. The number and quality of the conversations they have with adults and peers throughout the day in a </a:t>
                      </a:r>
                      <a:r>
                        <a:rPr lang="en-US" sz="1050" b="1" i="0" dirty="0">
                          <a:latin typeface="+mn-lt"/>
                        </a:rPr>
                        <a:t>language-rich environment</a:t>
                      </a:r>
                      <a:r>
                        <a:rPr lang="en-US" sz="1050" b="0" i="0" dirty="0">
                          <a:latin typeface="+mn-lt"/>
                        </a:rPr>
                        <a:t> is crucial. By commenting on what children are interested in or doing, and echoing back what they say with </a:t>
                      </a:r>
                      <a:r>
                        <a:rPr lang="en-US" sz="1050" b="1" i="0" dirty="0">
                          <a:latin typeface="+mn-lt"/>
                        </a:rPr>
                        <a:t>new vocabulary added</a:t>
                      </a:r>
                      <a:r>
                        <a:rPr lang="en-US" sz="1050" b="0" i="0" dirty="0">
                          <a:latin typeface="+mn-lt"/>
                        </a:rPr>
                        <a:t>, practitioners will build children's language effectively</a:t>
                      </a:r>
                      <a:r>
                        <a:rPr lang="en-US" sz="1050" b="1" i="0" dirty="0">
                          <a:latin typeface="+mn-lt"/>
                        </a:rPr>
                        <a:t>. Reading frequently to children</a:t>
                      </a:r>
                      <a:r>
                        <a:rPr lang="en-US" sz="1050" b="0" i="0" dirty="0">
                          <a:latin typeface="+mn-lt"/>
                        </a:rPr>
                        <a:t>, and </a:t>
                      </a:r>
                      <a:r>
                        <a:rPr lang="en-US" sz="1050" b="1" i="0" dirty="0">
                          <a:latin typeface="+mn-lt"/>
                        </a:rPr>
                        <a:t>engaging them actively in stories</a:t>
                      </a:r>
                      <a:r>
                        <a:rPr lang="en-US" sz="1050" b="0" i="0" dirty="0">
                          <a:latin typeface="+mn-lt"/>
                        </a:rPr>
                        <a:t>, non-fiction, rhymes and poems, and then providing them with extensive opportunities to use and </a:t>
                      </a:r>
                      <a:r>
                        <a:rPr lang="en-US" sz="1050" b="1" i="0" dirty="0">
                          <a:latin typeface="+mn-lt"/>
                        </a:rPr>
                        <a:t>embed new words in a range of contexts, </a:t>
                      </a:r>
                      <a:r>
                        <a:rPr lang="en-US" sz="1050" b="0" i="0" dirty="0">
                          <a:latin typeface="+mn-lt"/>
                        </a:rPr>
                        <a:t>will give children the opportunity to thrive. Through </a:t>
                      </a:r>
                      <a:r>
                        <a:rPr lang="en-US" sz="1050" b="1" i="0" dirty="0">
                          <a:latin typeface="+mn-lt"/>
                        </a:rPr>
                        <a:t>conversation, story-telling and role play</a:t>
                      </a:r>
                      <a:r>
                        <a:rPr lang="en-US" sz="1050" b="0" i="0" dirty="0">
                          <a:latin typeface="+mn-lt"/>
                        </a:rPr>
                        <a:t>, where children </a:t>
                      </a:r>
                      <a:r>
                        <a:rPr lang="en-US" sz="1050" b="1" i="0" dirty="0">
                          <a:latin typeface="+mn-lt"/>
                        </a:rPr>
                        <a:t>share their ideas </a:t>
                      </a:r>
                      <a:r>
                        <a:rPr lang="en-US" sz="1050" b="0" i="0" dirty="0">
                          <a:latin typeface="+mn-lt"/>
                        </a:rPr>
                        <a:t>with support and </a:t>
                      </a:r>
                      <a:r>
                        <a:rPr lang="en-US" sz="1050" b="1" i="0" dirty="0">
                          <a:latin typeface="+mn-lt"/>
                        </a:rPr>
                        <a:t>modelling</a:t>
                      </a:r>
                      <a:r>
                        <a:rPr lang="en-US" sz="1050" b="0" i="0" dirty="0">
                          <a:latin typeface="+mn-lt"/>
                        </a:rPr>
                        <a:t> from their teacher, and sensitive questioning that invites them to elaborate, children become comfortable using a </a:t>
                      </a:r>
                      <a:r>
                        <a:rPr lang="en-US" sz="1050" b="1" i="0" dirty="0">
                          <a:latin typeface="+mn-lt"/>
                        </a:rPr>
                        <a:t>rich range of vocabulary </a:t>
                      </a:r>
                      <a:r>
                        <a:rPr lang="en-US" sz="1050" b="0" i="0" dirty="0">
                          <a:latin typeface="+mn-lt"/>
                        </a:rPr>
                        <a:t>and </a:t>
                      </a:r>
                      <a:r>
                        <a:rPr lang="en-US" sz="1050" b="1" i="0" dirty="0">
                          <a:latin typeface="+mn-lt"/>
                        </a:rPr>
                        <a:t>language structures.</a:t>
                      </a:r>
                      <a:endParaRPr lang="en-US" sz="105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3679505">
                <a:tc>
                  <a:txBody>
                    <a:bodyPr/>
                    <a:lstStyle/>
                    <a:p>
                      <a:pPr algn="ctr"/>
                      <a:r>
                        <a:rPr lang="en-US" sz="1050" dirty="0"/>
                        <a:t>Whole EYFS Focus – C&amp;L is developed throughout the year through high quality interactions, daily group discussions, sharing circles, PSHE times,  stories, singing, speech and language interventions</a:t>
                      </a:r>
                    </a:p>
                    <a:p>
                      <a:pPr algn="ctr"/>
                      <a:endParaRPr lang="en-US" sz="1050" b="1" dirty="0">
                        <a:latin typeface="Amatic SC" panose="00000500000000000000" pitchFamily="2" charset="-79"/>
                        <a:cs typeface="Amatic SC" panose="00000500000000000000" pitchFamily="2" charset="-79"/>
                      </a:endParaRPr>
                    </a:p>
                    <a:p>
                      <a:pPr algn="ctr"/>
                      <a:r>
                        <a:rPr lang="en-US" sz="1800" b="1" dirty="0">
                          <a:latin typeface="Amatic SC" panose="00000500000000000000" pitchFamily="2" charset="-79"/>
                          <a:cs typeface="Amatic SC" panose="00000500000000000000" pitchFamily="2" charset="-79"/>
                        </a:rPr>
                        <a:t>Daily story time using high</a:t>
                      </a:r>
                      <a:r>
                        <a:rPr lang="en-US" sz="1800" b="1" baseline="0" dirty="0">
                          <a:latin typeface="Amatic SC" panose="00000500000000000000" pitchFamily="2" charset="-79"/>
                          <a:cs typeface="Amatic SC" panose="00000500000000000000" pitchFamily="2" charset="-79"/>
                        </a:rPr>
                        <a:t> </a:t>
                      </a:r>
                      <a:r>
                        <a:rPr lang="en-US" sz="1800" b="1" baseline="0">
                          <a:latin typeface="Amatic SC" panose="00000500000000000000" pitchFamily="2" charset="-79"/>
                          <a:cs typeface="Amatic SC" panose="00000500000000000000" pitchFamily="2" charset="-79"/>
                        </a:rPr>
                        <a:t>quality texts</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000" b="0" dirty="0">
                          <a:solidFill>
                            <a:schemeClr val="tx1"/>
                          </a:solidFill>
                          <a:latin typeface="+mn-lt"/>
                          <a:cs typeface="Amatic SC" panose="00000500000000000000" pitchFamily="2" charset="-79"/>
                        </a:rPr>
                        <a:t>Speech</a:t>
                      </a:r>
                      <a:r>
                        <a:rPr lang="en-US" sz="1000" b="0" baseline="0" dirty="0">
                          <a:solidFill>
                            <a:schemeClr val="tx1"/>
                          </a:solidFill>
                          <a:latin typeface="+mn-lt"/>
                          <a:cs typeface="Amatic SC" panose="00000500000000000000" pitchFamily="2" charset="-79"/>
                        </a:rPr>
                        <a:t> and language</a:t>
                      </a:r>
                      <a:r>
                        <a:rPr lang="en-US" sz="1000" b="0" dirty="0">
                          <a:solidFill>
                            <a:schemeClr val="tx1"/>
                          </a:solidFill>
                          <a:latin typeface="+mn-lt"/>
                          <a:cs typeface="Amatic SC" panose="00000500000000000000" pitchFamily="2" charset="-79"/>
                        </a:rPr>
                        <a:t> interventions</a:t>
                      </a:r>
                    </a:p>
                    <a:p>
                      <a:pPr algn="ctr"/>
                      <a:r>
                        <a:rPr lang="en-US" sz="1000" b="0" baseline="0" dirty="0">
                          <a:solidFill>
                            <a:schemeClr val="tx1"/>
                          </a:solidFill>
                          <a:latin typeface="+mn-lt"/>
                          <a:cs typeface="Amatic SC" panose="00000500000000000000" pitchFamily="2" charset="-79"/>
                        </a:rPr>
                        <a:t>Rhyme of the week</a:t>
                      </a:r>
                    </a:p>
                    <a:p>
                      <a:pPr algn="ctr"/>
                      <a:r>
                        <a:rPr lang="en-US" sz="1000" b="0" baseline="0" dirty="0">
                          <a:solidFill>
                            <a:schemeClr val="tx1"/>
                          </a:solidFill>
                          <a:latin typeface="+mn-lt"/>
                          <a:cs typeface="Amatic SC" panose="00000500000000000000" pitchFamily="2" charset="-79"/>
                        </a:rPr>
                        <a:t>Sign of the week</a:t>
                      </a:r>
                    </a:p>
                    <a:p>
                      <a:pPr algn="ctr"/>
                      <a:r>
                        <a:rPr lang="en-US" sz="1000" b="0" baseline="0" dirty="0">
                          <a:solidFill>
                            <a:schemeClr val="tx1"/>
                          </a:solidFill>
                          <a:latin typeface="+mn-lt"/>
                          <a:cs typeface="Amatic SC" panose="00000500000000000000" pitchFamily="2" charset="-79"/>
                        </a:rPr>
                        <a:t> </a:t>
                      </a:r>
                      <a:r>
                        <a:rPr lang="en-US" sz="1000" b="0" dirty="0">
                          <a:solidFill>
                            <a:schemeClr val="tx1"/>
                          </a:solidFill>
                          <a:latin typeface="+mn-lt"/>
                          <a:cs typeface="Amatic SC" panose="00000500000000000000" pitchFamily="2" charset="-79"/>
                        </a:rPr>
                        <a:t>Settling in activities </a:t>
                      </a:r>
                    </a:p>
                    <a:p>
                      <a:pPr algn="ctr"/>
                      <a:r>
                        <a:rPr lang="en-US" sz="1000" b="0" dirty="0">
                          <a:solidFill>
                            <a:schemeClr val="tx1"/>
                          </a:solidFill>
                          <a:latin typeface="+mn-lt"/>
                          <a:cs typeface="Amatic SC" panose="00000500000000000000" pitchFamily="2" charset="-79"/>
                        </a:rPr>
                        <a:t>Making friends </a:t>
                      </a:r>
                    </a:p>
                    <a:p>
                      <a:pPr algn="ctr"/>
                      <a:r>
                        <a:rPr lang="en-GB" sz="1000" b="0" baseline="0" dirty="0">
                          <a:solidFill>
                            <a:schemeClr val="tx1"/>
                          </a:solidFill>
                          <a:effectLst/>
                          <a:latin typeface="+mn-lt"/>
                          <a:ea typeface="Calibri" panose="020F0502020204030204" pitchFamily="34" charset="0"/>
                          <a:cs typeface="Amatic SC" panose="00000500000000000000" pitchFamily="2" charset="-79"/>
                        </a:rPr>
                        <a:t>Show an </a:t>
                      </a:r>
                      <a:r>
                        <a:rPr lang="en-GB" sz="1000" dirty="0">
                          <a:effectLst/>
                          <a:latin typeface="Calibri" panose="020F0502020204030204" pitchFamily="34" charset="0"/>
                          <a:ea typeface="Calibri" panose="020F0502020204030204" pitchFamily="34" charset="0"/>
                          <a:cs typeface="Times New Roman" panose="02020603050405020304" pitchFamily="18" charset="0"/>
                        </a:rPr>
                        <a:t>interest in the lives of other people</a:t>
                      </a: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respond to my name and change my activity when encouraged</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use everyday words to talk about people I know</a:t>
                      </a:r>
                      <a:endParaRPr lang="en-GB"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follow simple instructions with visuals</a:t>
                      </a: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listen and respond to adults and peers</a:t>
                      </a:r>
                    </a:p>
                    <a:p>
                      <a:pPr marL="0" indent="0" algn="ctr">
                        <a:buFontTx/>
                        <a:buNone/>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Key vocab: </a:t>
                      </a:r>
                      <a:r>
                        <a:rPr lang="en-GB" sz="1000" i="1" baseline="0" dirty="0">
                          <a:effectLst/>
                          <a:latin typeface="Calibri" panose="020F0502020204030204" pitchFamily="34" charset="0"/>
                          <a:ea typeface="Calibri" panose="020F0502020204030204" pitchFamily="34" charset="0"/>
                          <a:cs typeface="Times New Roman" panose="02020603050405020304" pitchFamily="18" charset="0"/>
                        </a:rPr>
                        <a:t>colours, nursery areas, adult names, rules &amp; routines</a:t>
                      </a:r>
                      <a:r>
                        <a:rPr lang="en-GB" sz="1000" baseline="0" dirty="0">
                          <a:effectLst/>
                          <a:latin typeface="Calibri" panose="020F0502020204030204" pitchFamily="34" charset="0"/>
                          <a:ea typeface="Calibri" panose="020F0502020204030204" pitchFamily="34"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000" b="0" dirty="0">
                          <a:solidFill>
                            <a:schemeClr val="tx1"/>
                          </a:solidFill>
                          <a:latin typeface="+mn-lt"/>
                          <a:cs typeface="Amatic SC" panose="00000500000000000000" pitchFamily="2" charset="-79"/>
                        </a:rPr>
                        <a:t>Speech</a:t>
                      </a:r>
                      <a:r>
                        <a:rPr lang="en-US" sz="1000" b="0" baseline="0" dirty="0">
                          <a:solidFill>
                            <a:schemeClr val="tx1"/>
                          </a:solidFill>
                          <a:latin typeface="+mn-lt"/>
                          <a:cs typeface="Amatic SC" panose="00000500000000000000" pitchFamily="2" charset="-79"/>
                        </a:rPr>
                        <a:t> and language</a:t>
                      </a:r>
                      <a:r>
                        <a:rPr lang="en-US" sz="1000" b="0" dirty="0">
                          <a:solidFill>
                            <a:schemeClr val="tx1"/>
                          </a:solidFill>
                          <a:latin typeface="+mn-lt"/>
                          <a:cs typeface="Amatic SC" panose="00000500000000000000" pitchFamily="2" charset="-79"/>
                        </a:rPr>
                        <a:t> interventions</a:t>
                      </a:r>
                    </a:p>
                    <a:p>
                      <a:pPr algn="ctr"/>
                      <a:r>
                        <a:rPr lang="en-US" sz="1000" b="0" baseline="0" dirty="0">
                          <a:solidFill>
                            <a:schemeClr val="tx1"/>
                          </a:solidFill>
                          <a:latin typeface="+mn-lt"/>
                          <a:cs typeface="Amatic SC" panose="00000500000000000000" pitchFamily="2" charset="-79"/>
                        </a:rPr>
                        <a:t>Rhyme of the week</a:t>
                      </a:r>
                    </a:p>
                    <a:p>
                      <a:pPr algn="ctr"/>
                      <a:r>
                        <a:rPr lang="en-US" sz="1000" b="0" baseline="0" dirty="0">
                          <a:solidFill>
                            <a:schemeClr val="tx1"/>
                          </a:solidFill>
                          <a:latin typeface="+mn-lt"/>
                          <a:cs typeface="Amatic SC" panose="00000500000000000000" pitchFamily="2" charset="-79"/>
                        </a:rPr>
                        <a:t>Sign of the week</a:t>
                      </a: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follow two-step simple instructions with visuals</a:t>
                      </a: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concentrate for slightly longer periods</a:t>
                      </a: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join in with a small group</a:t>
                      </a:r>
                    </a:p>
                    <a:p>
                      <a:pPr marL="171450" indent="-171450" algn="ctr">
                        <a:buFontTx/>
                        <a:buChar char="-"/>
                      </a:pPr>
                      <a:r>
                        <a:rPr lang="en-GB" sz="1000" b="1" i="0" kern="1200" baseline="0" dirty="0">
                          <a:solidFill>
                            <a:schemeClr val="dk1"/>
                          </a:solidFill>
                          <a:effectLst/>
                          <a:latin typeface="Calibri" panose="020F0502020204030204" pitchFamily="34" charset="0"/>
                          <a:ea typeface="+mn-ea"/>
                          <a:cs typeface="Times New Roman" panose="02020603050405020304" pitchFamily="18" charset="0"/>
                        </a:rPr>
                        <a:t>I can remember and join in with stories and rhymes</a:t>
                      </a:r>
                      <a:r>
                        <a:rPr lang="en-US" sz="1400" b="0" i="0" kern="1200" dirty="0">
                          <a:solidFill>
                            <a:schemeClr val="dk1"/>
                          </a:solidFill>
                          <a:effectLst/>
                          <a:latin typeface="+mn-lt"/>
                          <a:ea typeface="+mn-ea"/>
                          <a:cs typeface="+mn-cs"/>
                        </a:rPr>
                        <a:t> </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speak in 2/3/4 word sentences</a:t>
                      </a:r>
                    </a:p>
                    <a:p>
                      <a:pPr marL="171450" indent="-171450" algn="ctr">
                        <a:buFontTx/>
                        <a:buChar char="-"/>
                      </a:pPr>
                      <a:endParaRPr lang="en-GB"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Key vocab: </a:t>
                      </a:r>
                      <a:r>
                        <a:rPr lang="en-GB" sz="1000" i="1" baseline="0" dirty="0">
                          <a:effectLst/>
                          <a:latin typeface="Calibri" panose="020F0502020204030204" pitchFamily="34" charset="0"/>
                          <a:ea typeface="Calibri" panose="020F0502020204030204" pitchFamily="34" charset="0"/>
                          <a:cs typeface="Times New Roman" panose="02020603050405020304" pitchFamily="18" charset="0"/>
                        </a:rPr>
                        <a:t>celebrations, describing words, food/ingredients</a:t>
                      </a: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Speech</a:t>
                      </a:r>
                      <a:r>
                        <a:rPr lang="en-US" sz="1000" b="0" baseline="0" dirty="0">
                          <a:solidFill>
                            <a:schemeClr val="tx1"/>
                          </a:solidFill>
                          <a:latin typeface="+mn-lt"/>
                          <a:cs typeface="Amatic SC" panose="00000500000000000000" pitchFamily="2" charset="-79"/>
                        </a:rPr>
                        <a:t> and language</a:t>
                      </a:r>
                      <a:r>
                        <a:rPr lang="en-US" sz="1000" b="0" dirty="0">
                          <a:solidFill>
                            <a:schemeClr val="tx1"/>
                          </a:solidFill>
                          <a:latin typeface="+mn-lt"/>
                          <a:cs typeface="Amatic SC" panose="00000500000000000000" pitchFamily="2" charset="-79"/>
                        </a:rPr>
                        <a:t> interventions</a:t>
                      </a:r>
                    </a:p>
                    <a:p>
                      <a:pPr algn="ctr"/>
                      <a:endParaRPr lang="en-US" sz="1000" b="0" baseline="0" dirty="0">
                        <a:solidFill>
                          <a:schemeClr val="tx1"/>
                        </a:solidFill>
                        <a:latin typeface="+mn-lt"/>
                        <a:cs typeface="Amatic SC" panose="00000500000000000000" pitchFamily="2" charset="-79"/>
                      </a:endParaRPr>
                    </a:p>
                    <a:p>
                      <a:pPr algn="ctr"/>
                      <a:r>
                        <a:rPr lang="en-US" sz="1000" b="0" baseline="0" dirty="0">
                          <a:solidFill>
                            <a:schemeClr val="tx1"/>
                          </a:solidFill>
                          <a:latin typeface="+mn-lt"/>
                          <a:cs typeface="Amatic SC" panose="00000500000000000000" pitchFamily="2" charset="-79"/>
                        </a:rPr>
                        <a:t>Rhyme of the week</a:t>
                      </a:r>
                    </a:p>
                    <a:p>
                      <a:pPr algn="ctr"/>
                      <a:r>
                        <a:rPr lang="en-US" sz="1000" b="0" baseline="0" dirty="0">
                          <a:solidFill>
                            <a:schemeClr val="tx1"/>
                          </a:solidFill>
                          <a:latin typeface="+mn-lt"/>
                          <a:cs typeface="Amatic SC" panose="00000500000000000000" pitchFamily="2" charset="-79"/>
                        </a:rPr>
                        <a:t>Sign of the week</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understand more simple questions and answer appropriately </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express desires, feelings and needs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begin to hold two-way conversations with adults and peers</a:t>
                      </a:r>
                      <a:endParaRPr lang="en-GB"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FontTx/>
                        <a:buNone/>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Key vocab: </a:t>
                      </a:r>
                      <a:r>
                        <a:rPr lang="en-GB" sz="1000" i="1" baseline="0" dirty="0">
                          <a:effectLst/>
                          <a:latin typeface="Calibri" panose="020F0502020204030204" pitchFamily="34" charset="0"/>
                          <a:ea typeface="Calibri" panose="020F0502020204030204" pitchFamily="34" charset="0"/>
                          <a:cs typeface="Times New Roman" panose="02020603050405020304" pitchFamily="18" charset="0"/>
                        </a:rPr>
                        <a:t>seasonal language, revisit colour, light &amp; dark </a:t>
                      </a: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0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Speech</a:t>
                      </a:r>
                      <a:r>
                        <a:rPr lang="en-US" sz="1000" b="0" baseline="0" dirty="0">
                          <a:solidFill>
                            <a:schemeClr val="tx1"/>
                          </a:solidFill>
                          <a:latin typeface="+mn-lt"/>
                          <a:cs typeface="Amatic SC" panose="00000500000000000000" pitchFamily="2" charset="-79"/>
                        </a:rPr>
                        <a:t> and language</a:t>
                      </a:r>
                      <a:r>
                        <a:rPr lang="en-US" sz="1000" b="0" dirty="0">
                          <a:solidFill>
                            <a:schemeClr val="tx1"/>
                          </a:solidFill>
                          <a:latin typeface="+mn-lt"/>
                          <a:cs typeface="Amatic SC" panose="00000500000000000000" pitchFamily="2" charset="-79"/>
                        </a:rPr>
                        <a:t> interventions</a:t>
                      </a:r>
                    </a:p>
                    <a:p>
                      <a:pPr algn="ctr"/>
                      <a:r>
                        <a:rPr lang="en-US" sz="1000" b="0" baseline="0" dirty="0">
                          <a:solidFill>
                            <a:schemeClr val="tx1"/>
                          </a:solidFill>
                          <a:latin typeface="+mn-lt"/>
                          <a:cs typeface="Amatic SC" panose="00000500000000000000" pitchFamily="2" charset="-79"/>
                        </a:rPr>
                        <a:t>Rhyme of the week</a:t>
                      </a: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begin to understand and ask why and how questions </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remember and use new words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engage in imaginary role-play sometimes building stories around objects and toys </a:t>
                      </a:r>
                      <a:endParaRPr lang="en-GB"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FontTx/>
                        <a:buNone/>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Key vocab: </a:t>
                      </a:r>
                      <a:r>
                        <a:rPr lang="en-GB" sz="1000" i="1" baseline="0" dirty="0">
                          <a:effectLst/>
                          <a:latin typeface="Calibri" panose="020F0502020204030204" pitchFamily="34" charset="0"/>
                          <a:ea typeface="Calibri" panose="020F0502020204030204" pitchFamily="34" charset="0"/>
                          <a:cs typeface="Times New Roman" panose="02020603050405020304" pitchFamily="18" charset="0"/>
                        </a:rPr>
                        <a:t>Chick life cycle, planting/growing, recycling</a:t>
                      </a: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Speech</a:t>
                      </a:r>
                      <a:r>
                        <a:rPr lang="en-US" sz="1000" b="0" baseline="0" dirty="0">
                          <a:solidFill>
                            <a:schemeClr val="tx1"/>
                          </a:solidFill>
                          <a:latin typeface="+mn-lt"/>
                          <a:cs typeface="Amatic SC" panose="00000500000000000000" pitchFamily="2" charset="-79"/>
                        </a:rPr>
                        <a:t> and language</a:t>
                      </a:r>
                      <a:r>
                        <a:rPr lang="en-US" sz="1000" b="0" dirty="0">
                          <a:solidFill>
                            <a:schemeClr val="tx1"/>
                          </a:solidFill>
                          <a:latin typeface="+mn-lt"/>
                          <a:cs typeface="Amatic SC" panose="00000500000000000000" pitchFamily="2" charset="-79"/>
                        </a:rPr>
                        <a:t> interventions</a:t>
                      </a:r>
                    </a:p>
                    <a:p>
                      <a:pPr algn="ctr"/>
                      <a:endParaRPr lang="en-US" sz="1000" b="0" baseline="0" dirty="0">
                        <a:solidFill>
                          <a:schemeClr val="tx1"/>
                        </a:solidFill>
                        <a:latin typeface="+mn-lt"/>
                        <a:cs typeface="Amatic SC" panose="00000500000000000000" pitchFamily="2" charset="-79"/>
                      </a:endParaRPr>
                    </a:p>
                    <a:p>
                      <a:pPr algn="ctr"/>
                      <a:r>
                        <a:rPr lang="en-US" sz="1000" b="0" baseline="0" dirty="0">
                          <a:solidFill>
                            <a:schemeClr val="tx1"/>
                          </a:solidFill>
                          <a:latin typeface="+mn-lt"/>
                          <a:cs typeface="Amatic SC" panose="00000500000000000000" pitchFamily="2" charset="-79"/>
                        </a:rPr>
                        <a:t>Rhyme of the week</a:t>
                      </a:r>
                    </a:p>
                    <a:p>
                      <a:pPr marL="171450" indent="-171450" algn="ctr">
                        <a:buFontTx/>
                        <a:buChar char="-"/>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I can explain my own thinking/ideas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describe the story settings and characters </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join in with the repeated lines and refrains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use language as a powerful means of widening contacts and sharing feelings</a:t>
                      </a:r>
                      <a:endParaRPr lang="en-GB"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FontTx/>
                        <a:buNone/>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Key vocab: </a:t>
                      </a:r>
                      <a:r>
                        <a:rPr lang="en-GB" sz="1000" i="1" baseline="0" dirty="0">
                          <a:effectLst/>
                          <a:latin typeface="Calibri" panose="020F0502020204030204" pitchFamily="34" charset="0"/>
                          <a:ea typeface="Calibri" panose="020F0502020204030204" pitchFamily="34" charset="0"/>
                          <a:cs typeface="Times New Roman" panose="02020603050405020304" pitchFamily="18" charset="0"/>
                        </a:rPr>
                        <a:t>Frog life cycle, seasonal changes, animals and habitats </a:t>
                      </a: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Speech</a:t>
                      </a:r>
                      <a:r>
                        <a:rPr lang="en-US" sz="1000" b="0" baseline="0" dirty="0">
                          <a:solidFill>
                            <a:schemeClr val="tx1"/>
                          </a:solidFill>
                          <a:latin typeface="+mn-lt"/>
                          <a:cs typeface="Amatic SC" panose="00000500000000000000" pitchFamily="2" charset="-79"/>
                        </a:rPr>
                        <a:t> and language</a:t>
                      </a:r>
                      <a:r>
                        <a:rPr lang="en-US" sz="1000" b="0" dirty="0">
                          <a:solidFill>
                            <a:schemeClr val="tx1"/>
                          </a:solidFill>
                          <a:latin typeface="+mn-lt"/>
                          <a:cs typeface="Amatic SC" panose="00000500000000000000" pitchFamily="2" charset="-79"/>
                        </a:rPr>
                        <a:t> interventions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latin typeface="+mn-lt"/>
                          <a:cs typeface="Amatic SC" panose="00000500000000000000" pitchFamily="2" charset="-79"/>
                        </a:rPr>
                        <a:t>Rhyme of the week</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communicate effectively with my peers and adults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follow three-step simple instructions, sometimes without visuals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anticipate key events in stories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take turns in small groups</a:t>
                      </a:r>
                    </a:p>
                    <a:p>
                      <a:pPr marL="171450" indent="-171450" algn="ctr">
                        <a:buFontTx/>
                        <a:buChar char="-"/>
                      </a:pP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I can ask simple questions and wait for a response</a:t>
                      </a:r>
                      <a:endParaRPr lang="en-GB" sz="1000" b="1" baseline="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FontTx/>
                        <a:buNone/>
                      </a:pPr>
                      <a:r>
                        <a:rPr lang="en-GB" sz="1000" b="1" baseline="0" dirty="0">
                          <a:effectLst/>
                          <a:latin typeface="Calibri" panose="020F0502020204030204" pitchFamily="34" charset="0"/>
                          <a:ea typeface="Calibri" panose="020F0502020204030204" pitchFamily="34" charset="0"/>
                          <a:cs typeface="Times New Roman" panose="02020603050405020304" pitchFamily="18" charset="0"/>
                        </a:rPr>
                        <a:t>Key vocab: </a:t>
                      </a:r>
                      <a:r>
                        <a:rPr lang="en-GB" sz="1000" i="1" baseline="0" dirty="0">
                          <a:effectLst/>
                          <a:latin typeface="Calibri" panose="020F0502020204030204" pitchFamily="34" charset="0"/>
                          <a:ea typeface="Calibri" panose="020F0502020204030204" pitchFamily="34" charset="0"/>
                          <a:cs typeface="Times New Roman" panose="02020603050405020304" pitchFamily="18" charset="0"/>
                        </a:rPr>
                        <a:t>emotions, positional language/prepositions. revisit colour.</a:t>
                      </a:r>
                      <a:endParaRPr lang="en-GB" sz="1000" baseline="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20176" y="0"/>
            <a:ext cx="595720" cy="595720"/>
          </a:xfrm>
          <a:prstGeom prst="rect">
            <a:avLst/>
          </a:prstGeom>
        </p:spPr>
      </p:pic>
      <p:pic>
        <p:nvPicPr>
          <p:cNvPr id="6" name="Picture 5"/>
          <p:cNvPicPr/>
          <p:nvPr/>
        </p:nvPicPr>
        <p:blipFill rotWithShape="1">
          <a:blip r:embed="rId4"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419303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62324355"/>
              </p:ext>
            </p:extLst>
          </p:nvPr>
        </p:nvGraphicFramePr>
        <p:xfrm>
          <a:off x="187378" y="467118"/>
          <a:ext cx="11803732" cy="6365589"/>
        </p:xfrm>
        <a:graphic>
          <a:graphicData uri="http://schemas.openxmlformats.org/drawingml/2006/table">
            <a:tbl>
              <a:tblPr firstRow="1" bandRow="1">
                <a:tableStyleId>{5C22544A-7EE6-4342-B048-85BDC9FD1C3A}</a:tableStyleId>
              </a:tblPr>
              <a:tblGrid>
                <a:gridCol w="1414999">
                  <a:extLst>
                    <a:ext uri="{9D8B030D-6E8A-4147-A177-3AD203B41FA5}">
                      <a16:colId xmlns:a16="http://schemas.microsoft.com/office/drawing/2014/main" val="385991600"/>
                    </a:ext>
                  </a:extLst>
                </a:gridCol>
                <a:gridCol w="1724973">
                  <a:extLst>
                    <a:ext uri="{9D8B030D-6E8A-4147-A177-3AD203B41FA5}">
                      <a16:colId xmlns:a16="http://schemas.microsoft.com/office/drawing/2014/main" val="2865123548"/>
                    </a:ext>
                  </a:extLst>
                </a:gridCol>
                <a:gridCol w="1690761">
                  <a:extLst>
                    <a:ext uri="{9D8B030D-6E8A-4147-A177-3AD203B41FA5}">
                      <a16:colId xmlns:a16="http://schemas.microsoft.com/office/drawing/2014/main" val="872926247"/>
                    </a:ext>
                  </a:extLst>
                </a:gridCol>
                <a:gridCol w="1706555">
                  <a:extLst>
                    <a:ext uri="{9D8B030D-6E8A-4147-A177-3AD203B41FA5}">
                      <a16:colId xmlns:a16="http://schemas.microsoft.com/office/drawing/2014/main" val="1315738151"/>
                    </a:ext>
                  </a:extLst>
                </a:gridCol>
                <a:gridCol w="1740910">
                  <a:extLst>
                    <a:ext uri="{9D8B030D-6E8A-4147-A177-3AD203B41FA5}">
                      <a16:colId xmlns:a16="http://schemas.microsoft.com/office/drawing/2014/main" val="2709165749"/>
                    </a:ext>
                  </a:extLst>
                </a:gridCol>
                <a:gridCol w="1853780">
                  <a:extLst>
                    <a:ext uri="{9D8B030D-6E8A-4147-A177-3AD203B41FA5}">
                      <a16:colId xmlns:a16="http://schemas.microsoft.com/office/drawing/2014/main" val="788233820"/>
                    </a:ext>
                  </a:extLst>
                </a:gridCol>
                <a:gridCol w="1671754">
                  <a:extLst>
                    <a:ext uri="{9D8B030D-6E8A-4147-A177-3AD203B41FA5}">
                      <a16:colId xmlns:a16="http://schemas.microsoft.com/office/drawing/2014/main" val="4046203905"/>
                    </a:ext>
                  </a:extLst>
                </a:gridCol>
              </a:tblGrid>
              <a:tr h="44417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1069">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latin typeface="Amatic SC" panose="00000500000000000000" pitchFamily="2" charset="-79"/>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55098">
                <a:tc>
                  <a:txBody>
                    <a:bodyPr/>
                    <a:lstStyle/>
                    <a:p>
                      <a:pPr algn="ctr"/>
                      <a:r>
                        <a:rPr lang="en-US" sz="1400" b="1" dirty="0">
                          <a:latin typeface="Amatic SC" panose="00000500000000000000" pitchFamily="2" charset="-79"/>
                          <a:cs typeface="Amatic SC" panose="00000500000000000000" pitchFamily="2" charset="-79"/>
                        </a:rPr>
                        <a:t>Personal, Social and Emotional Development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900" dirty="0"/>
                        <a:t>Children’s personal, social and emotional development (PSED) is </a:t>
                      </a:r>
                      <a:r>
                        <a:rPr lang="en-US" sz="900" b="1" dirty="0"/>
                        <a:t>crucial for children to lead healthy and happy lives</a:t>
                      </a:r>
                      <a:r>
                        <a:rPr lang="en-US" sz="900" dirty="0"/>
                        <a:t>, and is fundamental to their cognitive development. Underpinning their personal development are the important attachments that </a:t>
                      </a:r>
                      <a:r>
                        <a:rPr lang="en-US" sz="900" b="1" dirty="0"/>
                        <a:t>shape their social world</a:t>
                      </a:r>
                      <a:r>
                        <a:rPr lang="en-US" sz="900" dirty="0"/>
                        <a:t>. Strong, warm and supportive  relationships with adults enable children to learn how to </a:t>
                      </a:r>
                      <a:r>
                        <a:rPr lang="en-US" sz="900" b="1" dirty="0"/>
                        <a:t>understand their own feelings and those of others</a:t>
                      </a:r>
                      <a:r>
                        <a:rPr lang="en-US" sz="900" dirty="0"/>
                        <a:t>. Children should be supported to </a:t>
                      </a:r>
                      <a:r>
                        <a:rPr lang="en-US" sz="900" b="1" dirty="0"/>
                        <a:t>manage emotions, develop a positive sense of self, set themselves simple goals, have confidence in their own abilities, to persist</a:t>
                      </a:r>
                      <a:r>
                        <a:rPr lang="en-US" sz="900" dirty="0"/>
                        <a:t> and wait for what they want and direct attention as necessary. Through adult modelling and guidance, they will learn </a:t>
                      </a:r>
                      <a:r>
                        <a:rPr lang="en-US" sz="900" b="1" dirty="0"/>
                        <a:t>how to look after their bodies, including healthy eating</a:t>
                      </a:r>
                      <a:r>
                        <a:rPr lang="en-US" sz="900" dirty="0"/>
                        <a:t>, and manage personal needs independently. Through supported interaction with other children, they learn how to make good friendships, co-operate and resolve conflicts peaceably. These attributes will provide a secure platform from which </a:t>
                      </a:r>
                      <a:r>
                        <a:rPr lang="en-US" sz="900" b="1" dirty="0"/>
                        <a:t>children can achieve at school and in later life.</a:t>
                      </a:r>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4086413">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r>
                        <a:rPr lang="en-US" sz="2000" b="1" dirty="0">
                          <a:latin typeface="Amatic SC" panose="00000500000000000000" pitchFamily="2" charset="-79"/>
                          <a:cs typeface="Amatic SC" panose="00000500000000000000" pitchFamily="2" charset="-79"/>
                        </a:rPr>
                        <a:t>Self regulation</a:t>
                      </a:r>
                    </a:p>
                    <a:p>
                      <a:pPr algn="ctr"/>
                      <a:r>
                        <a:rPr lang="en-US" sz="2000" b="1" dirty="0">
                          <a:latin typeface="Amatic SC" panose="00000500000000000000" pitchFamily="2" charset="-79"/>
                          <a:cs typeface="Amatic SC" panose="00000500000000000000" pitchFamily="2" charset="-79"/>
                        </a:rPr>
                        <a:t>Making relationships</a:t>
                      </a:r>
                    </a:p>
                    <a:p>
                      <a:pPr algn="ctr"/>
                      <a:endParaRPr lang="en-US" sz="2000" b="1" dirty="0">
                        <a:latin typeface="Amatic SC" panose="00000500000000000000" pitchFamily="2" charset="-79"/>
                        <a:cs typeface="Amatic SC" panose="00000500000000000000" pitchFamily="2" charset="-79"/>
                      </a:endParaRPr>
                    </a:p>
                    <a:p>
                      <a:pPr algn="ctr"/>
                      <a:endParaRPr lang="en-US" sz="24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b="1" u="sng" dirty="0">
                          <a:solidFill>
                            <a:srgbClr val="00B0F0"/>
                          </a:solidFill>
                          <a:latin typeface="+mn-lt"/>
                          <a:cs typeface="Amatic SC" panose="00000500000000000000" pitchFamily="2" charset="-79"/>
                        </a:rPr>
                        <a:t>: Me and My Relationships</a:t>
                      </a:r>
                    </a:p>
                    <a:p>
                      <a:pPr algn="ctr"/>
                      <a:r>
                        <a:rPr lang="en-GB" sz="900" b="0" dirty="0">
                          <a:solidFill>
                            <a:srgbClr val="00B0F0"/>
                          </a:solidFill>
                          <a:latin typeface="+mn-lt"/>
                          <a:cs typeface="Amatic SC" panose="00000500000000000000" pitchFamily="2" charset="-79"/>
                        </a:rPr>
                        <a:t>All about me</a:t>
                      </a:r>
                    </a:p>
                    <a:p>
                      <a:pPr algn="ctr"/>
                      <a:r>
                        <a:rPr lang="en-GB" sz="900" b="0" dirty="0">
                          <a:solidFill>
                            <a:srgbClr val="00B0F0"/>
                          </a:solidFill>
                          <a:latin typeface="+mn-lt"/>
                          <a:cs typeface="Amatic SC" panose="00000500000000000000" pitchFamily="2" charset="-79"/>
                        </a:rPr>
                        <a:t>What makes me special </a:t>
                      </a:r>
                    </a:p>
                    <a:p>
                      <a:pPr algn="ctr"/>
                      <a:r>
                        <a:rPr lang="en-GB" sz="900" b="0" dirty="0">
                          <a:solidFill>
                            <a:srgbClr val="00B0F0"/>
                          </a:solidFill>
                          <a:latin typeface="+mn-lt"/>
                          <a:cs typeface="Amatic SC" panose="00000500000000000000" pitchFamily="2" charset="-79"/>
                        </a:rPr>
                        <a:t>Me and my special people</a:t>
                      </a:r>
                    </a:p>
                    <a:p>
                      <a:pPr algn="ctr"/>
                      <a:r>
                        <a:rPr lang="en-GB" sz="900" b="0" dirty="0">
                          <a:solidFill>
                            <a:srgbClr val="00B0F0"/>
                          </a:solidFill>
                          <a:latin typeface="+mn-lt"/>
                          <a:cs typeface="Amatic SC" panose="00000500000000000000" pitchFamily="2" charset="-79"/>
                        </a:rPr>
                        <a:t>Who can help me? (self-regulation)</a:t>
                      </a:r>
                    </a:p>
                    <a:p>
                      <a:pPr algn="ctr"/>
                      <a:r>
                        <a:rPr lang="en-GB" sz="900" b="0" dirty="0">
                          <a:solidFill>
                            <a:srgbClr val="00B0F0"/>
                          </a:solidFill>
                          <a:latin typeface="+mn-lt"/>
                          <a:cs typeface="Amatic SC" panose="00000500000000000000" pitchFamily="2" charset="-79"/>
                        </a:rPr>
                        <a:t>Me and my feelings 1 &amp; 2 (naming different feelings, thinking about how to feel with ‘not so good feelings’, know some self-care techniques)</a:t>
                      </a:r>
                    </a:p>
                    <a:p>
                      <a:pPr algn="ctr"/>
                      <a:r>
                        <a:rPr lang="en-GB" sz="900" b="0" dirty="0">
                          <a:solidFill>
                            <a:srgbClr val="00B0F0"/>
                          </a:solidFill>
                          <a:latin typeface="+mn-lt"/>
                          <a:cs typeface="Amatic SC" panose="00000500000000000000" pitchFamily="2" charset="-79"/>
                        </a:rPr>
                        <a:t>Know that some actions and words can hurt others feelings</a:t>
                      </a:r>
                      <a:r>
                        <a:rPr lang="en-GB" sz="900" b="0" dirty="0">
                          <a:solidFill>
                            <a:schemeClr val="tx1"/>
                          </a:solidFill>
                          <a:latin typeface="+mn-lt"/>
                          <a:cs typeface="Amatic SC" panose="00000500000000000000" pitchFamily="2" charset="-79"/>
                        </a:rPr>
                        <a:t>.</a:t>
                      </a:r>
                    </a:p>
                    <a:p>
                      <a:pPr algn="ctr"/>
                      <a:endParaRPr lang="en-GB" sz="900" b="0" dirty="0">
                        <a:solidFill>
                          <a:schemeClr val="tx1"/>
                        </a:solidFill>
                        <a:latin typeface="+mn-lt"/>
                        <a:cs typeface="Amatic SC" panose="00000500000000000000" pitchFamily="2" charset="-79"/>
                      </a:endParaRPr>
                    </a:p>
                    <a:p>
                      <a:pPr algn="ctr"/>
                      <a:r>
                        <a:rPr lang="en-GB" sz="900" b="0" dirty="0">
                          <a:solidFill>
                            <a:schemeClr val="tx1"/>
                          </a:solidFill>
                          <a:latin typeface="+mn-lt"/>
                          <a:cs typeface="Amatic SC" panose="00000500000000000000" pitchFamily="2" charset="-79"/>
                        </a:rPr>
                        <a:t>Oral hygiene: teeth cleaning linked to the dental nurse </a:t>
                      </a:r>
                    </a:p>
                    <a:p>
                      <a:pPr algn="ctr"/>
                      <a:r>
                        <a:rPr lang="en-GB" sz="900" b="0" dirty="0">
                          <a:solidFill>
                            <a:schemeClr val="tx1"/>
                          </a:solidFill>
                          <a:latin typeface="+mn-lt"/>
                          <a:cs typeface="Amatic SC" panose="00000500000000000000" pitchFamily="2" charset="-79"/>
                        </a:rPr>
                        <a:t>Handwashing </a:t>
                      </a:r>
                    </a:p>
                    <a:p>
                      <a:pPr algn="ctr"/>
                      <a:r>
                        <a:rPr lang="en-GB" sz="900" b="0" dirty="0">
                          <a:solidFill>
                            <a:schemeClr val="tx1"/>
                          </a:solidFill>
                          <a:latin typeface="+mn-lt"/>
                          <a:cs typeface="Amatic SC" panose="00000500000000000000" pitchFamily="2" charset="-79"/>
                        </a:rPr>
                        <a:t>Class rules: Behavioural expectations in the class/boundaries set</a:t>
                      </a:r>
                    </a:p>
                    <a:p>
                      <a:pPr algn="ctr"/>
                      <a:r>
                        <a:rPr lang="en-GB" sz="900" b="0" dirty="0">
                          <a:solidFill>
                            <a:schemeClr val="tx1"/>
                          </a:solidFill>
                          <a:latin typeface="+mn-lt"/>
                          <a:cs typeface="Amatic SC" panose="00000500000000000000" pitchFamily="2" charset="-79"/>
                        </a:rPr>
                        <a:t>Class rules </a:t>
                      </a:r>
                    </a:p>
                    <a:p>
                      <a:pPr algn="ctr"/>
                      <a:endParaRPr lang="en-US" sz="900" b="0" dirty="0">
                        <a:solidFill>
                          <a:schemeClr val="tx1"/>
                        </a:solidFill>
                        <a:latin typeface="+mn-lt"/>
                        <a:cs typeface="Amatic SC" panose="00000500000000000000" pitchFamily="2" charset="-79"/>
                      </a:endParaRPr>
                    </a:p>
                    <a:p>
                      <a:pPr marL="171450" indent="-171450" algn="ctr">
                        <a:buFontTx/>
                        <a:buChar char="-"/>
                      </a:pPr>
                      <a:r>
                        <a:rPr lang="en-GB" sz="900" b="1" baseline="0" dirty="0">
                          <a:effectLst/>
                          <a:latin typeface="Calibri Light" panose="020F0302020204030204" pitchFamily="34" charset="0"/>
                          <a:ea typeface="Calibri" panose="020F0502020204030204" pitchFamily="34" charset="0"/>
                          <a:cs typeface="Calibri Light" panose="020F0302020204030204" pitchFamily="34" charset="0"/>
                        </a:rPr>
                        <a:t>I can separate from my main carer with support </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can distract myself when I am upset</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know about oral hygiene </a:t>
                      </a:r>
                      <a:endParaRPr lang="en-GB" sz="900" b="0" dirty="0">
                        <a:solidFill>
                          <a:schemeClr val="tx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900" b="1" u="sng" kern="1200" dirty="0">
                          <a:solidFill>
                            <a:srgbClr val="00B0F0"/>
                          </a:solidFill>
                          <a:effectLst/>
                          <a:latin typeface="+mn-lt"/>
                          <a:ea typeface="+mn-ea"/>
                          <a:cs typeface="+mn-cs"/>
                        </a:rPr>
                        <a:t>Valuing Difference  </a:t>
                      </a:r>
                    </a:p>
                    <a:p>
                      <a:pPr algn="ctr"/>
                      <a:r>
                        <a:rPr lang="en-GB" sz="900" i="0" kern="1200" dirty="0">
                          <a:solidFill>
                            <a:srgbClr val="00B0F0"/>
                          </a:solidFill>
                          <a:effectLst/>
                          <a:latin typeface="+mn-lt"/>
                          <a:ea typeface="+mn-ea"/>
                          <a:cs typeface="+mn-cs"/>
                        </a:rPr>
                        <a:t>I’m special you’re special</a:t>
                      </a:r>
                    </a:p>
                    <a:p>
                      <a:pPr algn="ctr"/>
                      <a:r>
                        <a:rPr lang="en-GB" sz="900" i="0" kern="1200" dirty="0">
                          <a:solidFill>
                            <a:srgbClr val="00B0F0"/>
                          </a:solidFill>
                          <a:effectLst/>
                          <a:latin typeface="+mn-lt"/>
                          <a:ea typeface="+mn-ea"/>
                          <a:cs typeface="+mn-cs"/>
                        </a:rPr>
                        <a:t>Same and different</a:t>
                      </a:r>
                    </a:p>
                    <a:p>
                      <a:pPr algn="ctr"/>
                      <a:r>
                        <a:rPr lang="en-GB" sz="900" i="0" kern="1200" dirty="0">
                          <a:solidFill>
                            <a:srgbClr val="00B0F0"/>
                          </a:solidFill>
                          <a:effectLst/>
                          <a:latin typeface="+mn-lt"/>
                          <a:ea typeface="+mn-ea"/>
                          <a:cs typeface="+mn-cs"/>
                        </a:rPr>
                        <a:t>Same and different families</a:t>
                      </a:r>
                    </a:p>
                    <a:p>
                      <a:pPr algn="ctr"/>
                      <a:r>
                        <a:rPr lang="en-GB" sz="900" i="0" kern="1200" dirty="0">
                          <a:solidFill>
                            <a:srgbClr val="00B0F0"/>
                          </a:solidFill>
                          <a:effectLst/>
                          <a:latin typeface="+mn-lt"/>
                          <a:ea typeface="+mn-ea"/>
                          <a:cs typeface="+mn-cs"/>
                        </a:rPr>
                        <a:t>Same and different homes</a:t>
                      </a:r>
                    </a:p>
                    <a:p>
                      <a:pPr algn="ctr"/>
                      <a:r>
                        <a:rPr lang="en-GB" sz="900" i="0" kern="1200" dirty="0">
                          <a:solidFill>
                            <a:srgbClr val="00B0F0"/>
                          </a:solidFill>
                          <a:effectLst/>
                          <a:latin typeface="+mn-lt"/>
                          <a:ea typeface="+mn-ea"/>
                          <a:cs typeface="+mn-cs"/>
                        </a:rPr>
                        <a:t>I am caring</a:t>
                      </a:r>
                    </a:p>
                    <a:p>
                      <a:pPr algn="ctr"/>
                      <a:r>
                        <a:rPr lang="en-GB" sz="900" i="0" kern="1200" dirty="0">
                          <a:solidFill>
                            <a:srgbClr val="00B0F0"/>
                          </a:solidFill>
                          <a:effectLst/>
                          <a:latin typeface="+mn-lt"/>
                          <a:ea typeface="+mn-ea"/>
                          <a:cs typeface="+mn-cs"/>
                        </a:rPr>
                        <a:t>Kind and caring</a:t>
                      </a:r>
                    </a:p>
                    <a:p>
                      <a:pPr algn="ctr"/>
                      <a:endParaRPr lang="en-GB" sz="900" b="0" dirty="0">
                        <a:solidFill>
                          <a:schemeClr val="tx1"/>
                        </a:solidFill>
                        <a:latin typeface="+mn-lt"/>
                        <a:cs typeface="Amatic SC" panose="00000500000000000000" pitchFamily="2" charset="-79"/>
                      </a:endParaRPr>
                    </a:p>
                    <a:p>
                      <a:pPr algn="ctr"/>
                      <a:r>
                        <a:rPr lang="en-GB" sz="900" b="0" dirty="0">
                          <a:solidFill>
                            <a:schemeClr val="tx1"/>
                          </a:solidFill>
                          <a:latin typeface="+mn-lt"/>
                          <a:cs typeface="Amatic SC" panose="00000500000000000000" pitchFamily="2" charset="-79"/>
                        </a:rPr>
                        <a:t>Independence: selecting and putting back own belongings </a:t>
                      </a:r>
                    </a:p>
                    <a:p>
                      <a:pPr algn="ctr"/>
                      <a:endParaRPr lang="en-US" sz="900" b="0" dirty="0">
                        <a:solidFill>
                          <a:schemeClr val="tx1"/>
                        </a:solidFill>
                        <a:latin typeface="+mn-lt"/>
                        <a:cs typeface="Amatic SC" panose="00000500000000000000" pitchFamily="2" charset="-79"/>
                      </a:endParaRPr>
                    </a:p>
                    <a:p>
                      <a:pPr marL="171450" indent="-171450" algn="ctr">
                        <a:buFontTx/>
                        <a:buChar char="-"/>
                      </a:pPr>
                      <a:r>
                        <a:rPr lang="en-GB" sz="900" b="1" baseline="0" dirty="0">
                          <a:effectLst/>
                          <a:latin typeface="Calibri Light" panose="020F0302020204030204" pitchFamily="34" charset="0"/>
                          <a:ea typeface="Calibri" panose="020F0502020204030204" pitchFamily="34" charset="0"/>
                          <a:cs typeface="Calibri Light" panose="020F0302020204030204" pitchFamily="34" charset="0"/>
                        </a:rPr>
                        <a:t>I can </a:t>
                      </a:r>
                      <a:r>
                        <a:rPr lang="en-US" sz="900" b="1" baseline="0" dirty="0">
                          <a:effectLst/>
                          <a:latin typeface="Calibri Light" panose="020F0302020204030204" pitchFamily="34" charset="0"/>
                          <a:ea typeface="Calibri" panose="020F0502020204030204" pitchFamily="34" charset="0"/>
                          <a:cs typeface="Calibri Light" panose="020F0302020204030204" pitchFamily="34" charset="0"/>
                        </a:rPr>
                        <a:t>express my own feelings </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am aware of my own feelings and am beginning to understand that some actions and words can hurt other’s feelings </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can demonstrate friendly behavior and form good relationships with adults and peers </a:t>
                      </a:r>
                      <a:endParaRPr lang="en-GB" sz="900" b="0" dirty="0">
                        <a:solidFill>
                          <a:schemeClr val="tx1"/>
                        </a:solidFill>
                        <a:latin typeface="Calibri Light" panose="020F0302020204030204" pitchFamily="34" charset="0"/>
                        <a:cs typeface="Calibri Light" panose="020F0302020204030204" pitchFamily="34" charset="0"/>
                      </a:endParaRPr>
                    </a:p>
                    <a:p>
                      <a:pPr algn="ct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algn="ctr"/>
                      <a:r>
                        <a:rPr lang="en-GB" sz="900" b="1" i="1" u="sng" kern="1200" dirty="0">
                          <a:solidFill>
                            <a:srgbClr val="00B0F0"/>
                          </a:solidFill>
                          <a:effectLst/>
                          <a:latin typeface="+mn-lt"/>
                          <a:ea typeface="+mn-ea"/>
                          <a:cs typeface="+mn-cs"/>
                        </a:rPr>
                        <a:t> Keeping myself safe </a:t>
                      </a:r>
                      <a:endParaRPr lang="en-GB" sz="900" b="1" kern="1200" dirty="0">
                        <a:solidFill>
                          <a:srgbClr val="00B0F0"/>
                        </a:solidFill>
                        <a:effectLst/>
                        <a:latin typeface="+mn-lt"/>
                        <a:ea typeface="+mn-ea"/>
                        <a:cs typeface="+mn-cs"/>
                      </a:endParaRPr>
                    </a:p>
                    <a:p>
                      <a:pPr algn="ctr"/>
                      <a:r>
                        <a:rPr lang="en-GB" sz="900" i="0" kern="1200" dirty="0">
                          <a:solidFill>
                            <a:srgbClr val="00B0F0"/>
                          </a:solidFill>
                          <a:effectLst/>
                          <a:latin typeface="+mn-lt"/>
                          <a:ea typeface="+mn-ea"/>
                          <a:cs typeface="+mn-cs"/>
                        </a:rPr>
                        <a:t>What’s safe to go in my body?</a:t>
                      </a:r>
                    </a:p>
                    <a:p>
                      <a:pPr algn="ctr"/>
                      <a:r>
                        <a:rPr lang="en-GB" sz="900" i="0" kern="1200" dirty="0">
                          <a:solidFill>
                            <a:srgbClr val="00B0F0"/>
                          </a:solidFill>
                          <a:effectLst/>
                          <a:latin typeface="+mn-lt"/>
                          <a:ea typeface="+mn-ea"/>
                          <a:cs typeface="+mn-cs"/>
                        </a:rPr>
                        <a:t>Keeping myself safe</a:t>
                      </a:r>
                    </a:p>
                    <a:p>
                      <a:pPr algn="ctr"/>
                      <a:r>
                        <a:rPr lang="en-GB" sz="900" i="0" kern="1200" dirty="0">
                          <a:solidFill>
                            <a:srgbClr val="00B0F0"/>
                          </a:solidFill>
                          <a:effectLst/>
                          <a:latin typeface="+mn-lt"/>
                          <a:ea typeface="+mn-ea"/>
                          <a:cs typeface="+mn-cs"/>
                        </a:rPr>
                        <a:t>Safe indoors and outdoors</a:t>
                      </a:r>
                    </a:p>
                    <a:p>
                      <a:pPr algn="ctr"/>
                      <a:r>
                        <a:rPr lang="en-GB" sz="900" i="0" kern="1200" dirty="0">
                          <a:solidFill>
                            <a:srgbClr val="00B0F0"/>
                          </a:solidFill>
                          <a:effectLst/>
                          <a:latin typeface="+mn-lt"/>
                          <a:ea typeface="+mn-ea"/>
                          <a:cs typeface="+mn-cs"/>
                        </a:rPr>
                        <a:t>Listening to my feelings</a:t>
                      </a:r>
                    </a:p>
                    <a:p>
                      <a:pPr algn="ctr"/>
                      <a:r>
                        <a:rPr lang="en-GB" sz="900" i="0" kern="1200" dirty="0">
                          <a:solidFill>
                            <a:srgbClr val="00B0F0"/>
                          </a:solidFill>
                          <a:effectLst/>
                          <a:latin typeface="+mn-lt"/>
                          <a:ea typeface="+mn-ea"/>
                          <a:cs typeface="+mn-cs"/>
                        </a:rPr>
                        <a:t>Keeping safe online </a:t>
                      </a:r>
                    </a:p>
                    <a:p>
                      <a:pPr algn="ctr"/>
                      <a:r>
                        <a:rPr lang="en-GB" sz="900" i="0" kern="1200" dirty="0">
                          <a:solidFill>
                            <a:srgbClr val="00B0F0"/>
                          </a:solidFill>
                          <a:effectLst/>
                          <a:latin typeface="+mn-lt"/>
                          <a:ea typeface="+mn-ea"/>
                          <a:cs typeface="+mn-cs"/>
                        </a:rPr>
                        <a:t>People who help to keep me safe</a:t>
                      </a:r>
                      <a:r>
                        <a:rPr lang="en-GB" sz="900" i="0" kern="1200" dirty="0">
                          <a:solidFill>
                            <a:schemeClr val="dk1"/>
                          </a:solidFill>
                          <a:effectLst/>
                          <a:latin typeface="+mn-lt"/>
                          <a:ea typeface="+mn-ea"/>
                          <a:cs typeface="+mn-cs"/>
                        </a:rPr>
                        <a:t> </a:t>
                      </a:r>
                    </a:p>
                    <a:p>
                      <a:r>
                        <a:rPr lang="en-GB" sz="900" i="1" kern="1200" dirty="0">
                          <a:solidFill>
                            <a:schemeClr val="dk1"/>
                          </a:solidFill>
                          <a:effectLst/>
                          <a:latin typeface="+mn-lt"/>
                          <a:ea typeface="+mn-ea"/>
                          <a:cs typeface="+mn-cs"/>
                        </a:rPr>
                        <a:t> </a:t>
                      </a:r>
                      <a:endParaRPr lang="en-GB" sz="900" kern="1200" dirty="0">
                        <a:solidFill>
                          <a:schemeClr val="dk1"/>
                        </a:solidFill>
                        <a:effectLst/>
                        <a:latin typeface="+mn-lt"/>
                        <a:ea typeface="+mn-ea"/>
                        <a:cs typeface="+mn-cs"/>
                      </a:endParaRPr>
                    </a:p>
                    <a:p>
                      <a:pPr algn="ctr"/>
                      <a:r>
                        <a:rPr lang="en-GB" sz="900" kern="1200" dirty="0">
                          <a:solidFill>
                            <a:schemeClr val="dk1"/>
                          </a:solidFill>
                          <a:effectLst/>
                          <a:latin typeface="+mn-lt"/>
                          <a:ea typeface="+mn-ea"/>
                          <a:cs typeface="+mn-cs"/>
                        </a:rPr>
                        <a:t>SMART rules</a:t>
                      </a:r>
                    </a:p>
                    <a:p>
                      <a:pPr algn="ctr"/>
                      <a:r>
                        <a:rPr lang="en-GB" sz="900" b="0" dirty="0">
                          <a:solidFill>
                            <a:schemeClr val="tx1"/>
                          </a:solidFill>
                          <a:latin typeface="+mn-lt"/>
                          <a:cs typeface="Amatic SC" panose="00000500000000000000" pitchFamily="2" charset="-79"/>
                        </a:rPr>
                        <a:t>Class rules: Behavioural expectations in the class/boundaries set</a:t>
                      </a:r>
                    </a:p>
                    <a:p>
                      <a:pPr algn="ctr"/>
                      <a:r>
                        <a:rPr lang="en-GB" sz="900" b="0" dirty="0">
                          <a:solidFill>
                            <a:schemeClr val="tx1"/>
                          </a:solidFill>
                          <a:latin typeface="+mn-lt"/>
                          <a:cs typeface="Amatic SC" panose="00000500000000000000" pitchFamily="2" charset="-79"/>
                        </a:rPr>
                        <a:t>Class rules </a:t>
                      </a:r>
                    </a:p>
                    <a:p>
                      <a:pPr algn="ctr"/>
                      <a:endParaRPr lang="en-US" sz="900" b="0" dirty="0">
                        <a:solidFill>
                          <a:schemeClr val="tx1"/>
                        </a:solidFill>
                        <a:latin typeface="+mn-lt"/>
                        <a:cs typeface="Amatic SC" panose="00000500000000000000" pitchFamily="2" charset="-79"/>
                      </a:endParaRPr>
                    </a:p>
                    <a:p>
                      <a:pPr marL="171450" indent="-171450" algn="ctr">
                        <a:buFontTx/>
                        <a:buChar char="-"/>
                      </a:pPr>
                      <a:r>
                        <a:rPr lang="en-GB" sz="900" b="1" baseline="0" dirty="0">
                          <a:effectLst/>
                          <a:latin typeface="Calibri Light" panose="020F0302020204030204" pitchFamily="34" charset="0"/>
                          <a:ea typeface="Calibri" panose="020F0502020204030204" pitchFamily="34" charset="0"/>
                          <a:cs typeface="Calibri Light" panose="020F0302020204030204" pitchFamily="34" charset="0"/>
                        </a:rPr>
                        <a:t>I can separate from my main carer with support </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can distract myself when I am upset</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can use an adult as a secure base </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can begin to accept the needs of others and can take turns and share resources </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can show confidence in asking adults for help</a:t>
                      </a:r>
                      <a:endParaRPr lang="en-GB" sz="900" kern="1200" dirty="0">
                        <a:solidFill>
                          <a:schemeClr val="dk1"/>
                        </a:solidFill>
                        <a:effectLst/>
                        <a:latin typeface="+mn-lt"/>
                        <a:ea typeface="+mn-ea"/>
                        <a:cs typeface="+mn-cs"/>
                      </a:endParaRPr>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lnSpc>
                          <a:spcPct val="115000"/>
                        </a:lnSpc>
                        <a:spcAft>
                          <a:spcPts val="0"/>
                        </a:spcAft>
                      </a:pPr>
                      <a:r>
                        <a:rPr lang="en-GB" sz="900" b="1"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Rights and responsibilities</a:t>
                      </a:r>
                      <a:endParaRPr lang="en-GB" sz="9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900"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Looking after my special people: I know that caring relationships are at the heart of happy families </a:t>
                      </a:r>
                    </a:p>
                    <a:p>
                      <a:pPr algn="ctr">
                        <a:lnSpc>
                          <a:spcPct val="115000"/>
                        </a:lnSpc>
                        <a:spcAft>
                          <a:spcPts val="0"/>
                        </a:spcAft>
                      </a:pPr>
                      <a:r>
                        <a:rPr lang="en-GB" sz="900"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Looking after my friends: I know what makes a good friend </a:t>
                      </a:r>
                    </a:p>
                    <a:p>
                      <a:pPr algn="ctr">
                        <a:lnSpc>
                          <a:spcPct val="115000"/>
                        </a:lnSpc>
                        <a:spcAft>
                          <a:spcPts val="0"/>
                        </a:spcAft>
                      </a:pPr>
                      <a:r>
                        <a:rPr lang="en-GB" sz="900"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Being helpful at home and caring for our classroom</a:t>
                      </a:r>
                    </a:p>
                    <a:p>
                      <a:pPr algn="ctr">
                        <a:lnSpc>
                          <a:spcPct val="115000"/>
                        </a:lnSpc>
                        <a:spcAft>
                          <a:spcPts val="0"/>
                        </a:spcAft>
                      </a:pPr>
                      <a:r>
                        <a:rPr lang="en-GB" sz="900"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Caring for our world </a:t>
                      </a:r>
                    </a:p>
                    <a:p>
                      <a:pPr algn="ctr">
                        <a:lnSpc>
                          <a:spcPct val="115000"/>
                        </a:lnSpc>
                        <a:spcAft>
                          <a:spcPts val="0"/>
                        </a:spcAft>
                      </a:pPr>
                      <a:endParaRPr lang="en-GB" sz="900" i="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Healthy eating: Fruit kebabs/making a fruit smoothie</a:t>
                      </a:r>
                    </a:p>
                    <a:p>
                      <a:pPr algn="ctr">
                        <a:lnSpc>
                          <a:spcPct val="115000"/>
                        </a:lnSpc>
                        <a:spcAft>
                          <a:spcPts val="0"/>
                        </a:spcAf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ctr">
                        <a:buFontTx/>
                        <a:buChar char="-"/>
                      </a:pPr>
                      <a:r>
                        <a:rPr lang="en-GB" sz="900" b="1" baseline="0" dirty="0">
                          <a:effectLst/>
                          <a:latin typeface="Calibri Light" panose="020F0302020204030204" pitchFamily="34" charset="0"/>
                          <a:ea typeface="Calibri" panose="020F0502020204030204" pitchFamily="34" charset="0"/>
                          <a:cs typeface="Calibri Light" panose="020F0302020204030204" pitchFamily="34" charset="0"/>
                        </a:rPr>
                        <a:t>I </a:t>
                      </a:r>
                      <a:r>
                        <a:rPr lang="en-US" sz="900" b="1" baseline="0" dirty="0">
                          <a:effectLst/>
                          <a:latin typeface="Calibri Light" panose="020F0302020204030204" pitchFamily="34" charset="0"/>
                          <a:ea typeface="Calibri" panose="020F0502020204030204" pitchFamily="34" charset="0"/>
                          <a:cs typeface="Calibri Light" panose="020F0302020204030204" pitchFamily="34" charset="0"/>
                        </a:rPr>
                        <a:t>am beginning to understand about foods that are healthy and unhealthy </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can express my own preferences and interests </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can respond to a few appropriate boundaries </a:t>
                      </a: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Being my best</a:t>
                      </a:r>
                      <a:endParaRPr lang="en-GB" sz="9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900" b="0" dirty="0">
                          <a:solidFill>
                            <a:srgbClr val="00B0F0"/>
                          </a:solidFill>
                        </a:rPr>
                        <a:t>Bouncing</a:t>
                      </a:r>
                      <a:r>
                        <a:rPr lang="en-US" sz="900" b="0" baseline="0" dirty="0">
                          <a:solidFill>
                            <a:srgbClr val="00B0F0"/>
                          </a:solidFill>
                        </a:rPr>
                        <a:t> back when things go wring: resilience</a:t>
                      </a:r>
                    </a:p>
                    <a:p>
                      <a:pPr algn="ctr"/>
                      <a:r>
                        <a:rPr lang="en-US" sz="900" b="0" baseline="0" dirty="0">
                          <a:solidFill>
                            <a:srgbClr val="00B0F0"/>
                          </a:solidFill>
                        </a:rPr>
                        <a:t>Yes I can: confidence and resilience</a:t>
                      </a:r>
                    </a:p>
                    <a:p>
                      <a:pPr algn="ctr"/>
                      <a:r>
                        <a:rPr lang="en-US" sz="900" b="0" baseline="0" dirty="0">
                          <a:solidFill>
                            <a:srgbClr val="00B0F0"/>
                          </a:solidFill>
                        </a:rPr>
                        <a:t>Healthy eating</a:t>
                      </a:r>
                    </a:p>
                    <a:p>
                      <a:pPr algn="ctr"/>
                      <a:r>
                        <a:rPr lang="en-US" sz="900" b="0" baseline="0" dirty="0">
                          <a:solidFill>
                            <a:srgbClr val="00B0F0"/>
                          </a:solidFill>
                        </a:rPr>
                        <a:t>Move your body</a:t>
                      </a:r>
                    </a:p>
                    <a:p>
                      <a:pPr algn="ctr"/>
                      <a:r>
                        <a:rPr lang="en-US" sz="900" b="0" baseline="0" dirty="0">
                          <a:solidFill>
                            <a:srgbClr val="00B0F0"/>
                          </a:solidFill>
                        </a:rPr>
                        <a:t>A good nights sleep</a:t>
                      </a:r>
                    </a:p>
                    <a:p>
                      <a:pPr algn="ctr"/>
                      <a:endParaRPr lang="en-US" sz="900" b="0" dirty="0">
                        <a:solidFill>
                          <a:srgbClr val="00B0F0"/>
                        </a:solidFill>
                      </a:endParaRPr>
                    </a:p>
                    <a:p>
                      <a:pPr algn="ctr"/>
                      <a:r>
                        <a:rPr lang="en-US" sz="900" b="0" dirty="0">
                          <a:solidFill>
                            <a:schemeClr val="tx1"/>
                          </a:solidFill>
                        </a:rPr>
                        <a:t>Importance</a:t>
                      </a:r>
                      <a:r>
                        <a:rPr lang="en-US" sz="900" b="0" baseline="0" dirty="0">
                          <a:solidFill>
                            <a:schemeClr val="tx1"/>
                          </a:solidFill>
                        </a:rPr>
                        <a:t> of exercise </a:t>
                      </a:r>
                      <a:endParaRPr lang="en-US" sz="900" b="0" dirty="0">
                        <a:solidFill>
                          <a:schemeClr val="tx1"/>
                        </a:solidFill>
                      </a:endParaRPr>
                    </a:p>
                    <a:p>
                      <a:pPr algn="ctr"/>
                      <a:r>
                        <a:rPr lang="en-US" sz="900" b="0" dirty="0">
                          <a:solidFill>
                            <a:schemeClr val="tx1"/>
                          </a:solidFill>
                        </a:rPr>
                        <a:t>Being kind to living creatures</a:t>
                      </a:r>
                    </a:p>
                    <a:p>
                      <a:pPr algn="ctr"/>
                      <a:r>
                        <a:rPr lang="en-US" sz="900" b="0" dirty="0">
                          <a:solidFill>
                            <a:schemeClr val="tx1"/>
                          </a:solidFill>
                        </a:rPr>
                        <a:t>Taking care of animals (frogs/butterflies)</a:t>
                      </a:r>
                    </a:p>
                    <a:p>
                      <a:pPr algn="ctr"/>
                      <a:endParaRPr lang="en-US" sz="900" b="0" dirty="0">
                        <a:solidFill>
                          <a:schemeClr val="tx1"/>
                        </a:solidFill>
                      </a:endParaRPr>
                    </a:p>
                    <a:p>
                      <a:pPr algn="ctr"/>
                      <a:endParaRPr lang="en-US" sz="900" b="0" dirty="0">
                        <a:solidFill>
                          <a:schemeClr val="tx1"/>
                        </a:solidFill>
                        <a:latin typeface="+mn-lt"/>
                        <a:cs typeface="Amatic SC" panose="00000500000000000000" pitchFamily="2" charset="-79"/>
                      </a:endParaRPr>
                    </a:p>
                    <a:p>
                      <a:pPr marL="171450" indent="-171450" algn="ctr">
                        <a:buFontTx/>
                        <a:buChar char="-"/>
                      </a:pPr>
                      <a:r>
                        <a:rPr lang="en-GB" sz="900" b="1" baseline="0" dirty="0">
                          <a:effectLst/>
                          <a:latin typeface="Calibri Light" panose="020F0302020204030204" pitchFamily="34" charset="0"/>
                          <a:ea typeface="Calibri" panose="020F0502020204030204" pitchFamily="34" charset="0"/>
                          <a:cs typeface="Calibri Light" panose="020F0302020204030204" pitchFamily="34" charset="0"/>
                        </a:rPr>
                        <a:t>I can separate from my main carer with support </a:t>
                      </a:r>
                    </a:p>
                    <a:p>
                      <a:pPr marL="171450" indent="-171450" algn="ctr">
                        <a:buFontTx/>
                        <a:buChar char="-"/>
                      </a:pPr>
                      <a:r>
                        <a:rPr lang="en-US" sz="900" b="1" baseline="0" dirty="0">
                          <a:solidFill>
                            <a:schemeClr val="tx1"/>
                          </a:solidFill>
                          <a:effectLst/>
                          <a:latin typeface="Calibri Light" panose="020F0302020204030204" pitchFamily="34" charset="0"/>
                          <a:cs typeface="Calibri Light" panose="020F0302020204030204" pitchFamily="34" charset="0"/>
                        </a:rPr>
                        <a:t>I can distract myself when I am upset</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can use an adult as a secure base</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am confident to talk to other children hen playing </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can usually tolerate delay when my needs are not immediately met </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can seek out others to share experiences </a:t>
                      </a:r>
                    </a:p>
                    <a:p>
                      <a:pPr marL="171450" indent="-171450" algn="ctr">
                        <a:buFontTx/>
                        <a:buChar char="-"/>
                      </a:pPr>
                      <a:r>
                        <a:rPr lang="en-US" sz="900" b="1" kern="1200" baseline="0" dirty="0">
                          <a:solidFill>
                            <a:schemeClr val="tx1"/>
                          </a:solidFill>
                          <a:effectLst/>
                          <a:latin typeface="Calibri Light" panose="020F0302020204030204" pitchFamily="34" charset="0"/>
                          <a:ea typeface="+mn-ea"/>
                          <a:cs typeface="Calibri Light" panose="020F0302020204030204" pitchFamily="34" charset="0"/>
                        </a:rPr>
                        <a:t>I welcome value and praise for what I have done </a:t>
                      </a: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Growing</a:t>
                      </a:r>
                      <a:r>
                        <a:rPr lang="en-GB" sz="900" b="1" u="sng" baseline="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 and changing</a:t>
                      </a:r>
                      <a:endParaRPr lang="en-GB" sz="9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B0F0"/>
                          </a:solidFill>
                        </a:rPr>
                        <a:t>Seasons</a:t>
                      </a:r>
                    </a:p>
                    <a:p>
                      <a:pPr algn="ctr"/>
                      <a:r>
                        <a:rPr lang="en-GB" sz="900" dirty="0">
                          <a:solidFill>
                            <a:srgbClr val="00B0F0"/>
                          </a:solidFill>
                        </a:rPr>
                        <a:t>Life stages, plants, animals, humans</a:t>
                      </a:r>
                    </a:p>
                    <a:p>
                      <a:pPr algn="ctr"/>
                      <a:r>
                        <a:rPr lang="en-GB" sz="900" dirty="0">
                          <a:solidFill>
                            <a:srgbClr val="00B0F0"/>
                          </a:solidFill>
                        </a:rPr>
                        <a:t>Life</a:t>
                      </a:r>
                      <a:r>
                        <a:rPr lang="en-GB" sz="900" baseline="0" dirty="0">
                          <a:solidFill>
                            <a:srgbClr val="00B0F0"/>
                          </a:solidFill>
                        </a:rPr>
                        <a:t> stages, human life stage, who will I be?</a:t>
                      </a:r>
                    </a:p>
                    <a:p>
                      <a:pPr algn="ctr"/>
                      <a:r>
                        <a:rPr lang="en-GB" sz="900" baseline="0" dirty="0">
                          <a:solidFill>
                            <a:srgbClr val="00B0F0"/>
                          </a:solidFill>
                        </a:rPr>
                        <a:t>Where do babies come from?</a:t>
                      </a:r>
                    </a:p>
                    <a:p>
                      <a:pPr algn="ctr"/>
                      <a:r>
                        <a:rPr lang="en-GB" sz="900" baseline="0" dirty="0">
                          <a:solidFill>
                            <a:srgbClr val="00B0F0"/>
                          </a:solidFill>
                        </a:rPr>
                        <a:t>Getting bigger</a:t>
                      </a:r>
                    </a:p>
                    <a:p>
                      <a:pPr algn="ctr"/>
                      <a:r>
                        <a:rPr lang="en-GB" sz="900" baseline="0" dirty="0">
                          <a:solidFill>
                            <a:srgbClr val="00B0F0"/>
                          </a:solidFill>
                        </a:rPr>
                        <a:t>Me and my body, girls and boys</a:t>
                      </a:r>
                    </a:p>
                    <a:p>
                      <a:pPr algn="ctr"/>
                      <a:endParaRPr lang="en-GB" sz="900" baseline="0" dirty="0">
                        <a:solidFill>
                          <a:srgbClr val="00B0F0"/>
                        </a:solidFill>
                      </a:endParaRPr>
                    </a:p>
                    <a:p>
                      <a:pPr algn="ctr"/>
                      <a:r>
                        <a:rPr lang="en-GB" sz="900" baseline="0" dirty="0">
                          <a:solidFill>
                            <a:schemeClr val="tx1"/>
                          </a:solidFill>
                        </a:rPr>
                        <a:t>Transition into Reception class</a:t>
                      </a:r>
                    </a:p>
                    <a:p>
                      <a:pPr algn="ctr"/>
                      <a:r>
                        <a:rPr lang="en-US" sz="900" baseline="0" dirty="0">
                          <a:solidFill>
                            <a:schemeClr val="tx1"/>
                          </a:solidFill>
                        </a:rPr>
                        <a:t>School readiness </a:t>
                      </a:r>
                    </a:p>
                    <a:p>
                      <a:pPr algn="ctr"/>
                      <a:endParaRPr lang="en-US" sz="900" b="0" dirty="0">
                        <a:solidFill>
                          <a:schemeClr val="tx1"/>
                        </a:solidFill>
                        <a:latin typeface="+mn-lt"/>
                        <a:cs typeface="Amatic SC" panose="00000500000000000000" pitchFamily="2" charset="-79"/>
                      </a:endParaRPr>
                    </a:p>
                    <a:p>
                      <a:pPr marL="171450" indent="-171450" algn="ctr">
                        <a:buFontTx/>
                        <a:buChar char="-"/>
                      </a:pPr>
                      <a:r>
                        <a:rPr lang="en-GB" sz="900" b="1" baseline="0" dirty="0">
                          <a:effectLst/>
                          <a:latin typeface="Calibri Light" panose="020F0302020204030204" pitchFamily="34" charset="0"/>
                          <a:ea typeface="Calibri" panose="020F0502020204030204" pitchFamily="34" charset="0"/>
                          <a:cs typeface="Calibri Light" panose="020F0302020204030204" pitchFamily="34" charset="0"/>
                        </a:rPr>
                        <a:t>I </a:t>
                      </a:r>
                      <a:r>
                        <a:rPr lang="en-US" sz="900" b="1" baseline="0" dirty="0">
                          <a:effectLst/>
                          <a:latin typeface="Calibri Light" panose="020F0302020204030204" pitchFamily="34" charset="0"/>
                          <a:ea typeface="Calibri" panose="020F0502020204030204" pitchFamily="34" charset="0"/>
                          <a:cs typeface="Calibri Light" panose="020F0302020204030204" pitchFamily="34" charset="0"/>
                        </a:rPr>
                        <a:t>I enjoy the responsibility of carrying out small tasks </a:t>
                      </a:r>
                    </a:p>
                    <a:p>
                      <a:pPr marL="171450" indent="-171450" algn="ctr">
                        <a:buFontTx/>
                        <a:buChar char="-"/>
                      </a:pPr>
                      <a:r>
                        <a:rPr lang="en-US" sz="900" b="1" baseline="0" dirty="0">
                          <a:effectLst/>
                          <a:latin typeface="Calibri Light" panose="020F0302020204030204" pitchFamily="34" charset="0"/>
                          <a:ea typeface="Calibri" panose="020F0502020204030204" pitchFamily="34" charset="0"/>
                          <a:cs typeface="Calibri Light" panose="020F0302020204030204" pitchFamily="34" charset="0"/>
                        </a:rPr>
                        <a:t>I can select and use activities and resources independently </a:t>
                      </a:r>
                    </a:p>
                    <a:p>
                      <a:pPr marL="171450" indent="-171450" algn="ctr">
                        <a:buFontTx/>
                        <a:buChar char="-"/>
                      </a:pPr>
                      <a:r>
                        <a:rPr lang="en-US" sz="900" b="1" baseline="0" dirty="0">
                          <a:effectLst/>
                          <a:latin typeface="Calibri Light" panose="020F0302020204030204" pitchFamily="34" charset="0"/>
                          <a:ea typeface="Calibri" panose="020F0502020204030204" pitchFamily="34" charset="0"/>
                          <a:cs typeface="Calibri Light" panose="020F0302020204030204" pitchFamily="34" charset="0"/>
                        </a:rPr>
                        <a:t>I can follow rules and understand why they are important </a:t>
                      </a:r>
                    </a:p>
                    <a:p>
                      <a:pPr marL="171450" indent="-171450" algn="ctr">
                        <a:buFontTx/>
                        <a:buChar char="-"/>
                      </a:pPr>
                      <a:r>
                        <a:rPr lang="en-US" sz="900" b="1" baseline="0" dirty="0">
                          <a:effectLst/>
                          <a:latin typeface="Calibri Light" panose="020F0302020204030204" pitchFamily="34" charset="0"/>
                          <a:ea typeface="Calibri" panose="020F0502020204030204" pitchFamily="34" charset="0"/>
                          <a:cs typeface="Calibri Light" panose="020F0302020204030204" pitchFamily="34" charset="0"/>
                        </a:rPr>
                        <a:t>I understand that my wishes my not always be met </a:t>
                      </a:r>
                    </a:p>
                    <a:p>
                      <a:pPr marL="171450" indent="-171450" algn="ctr">
                        <a:buFontTx/>
                        <a:buChar char="-"/>
                      </a:pPr>
                      <a:r>
                        <a:rPr lang="en-US" sz="900" b="1" baseline="0" dirty="0">
                          <a:effectLst/>
                          <a:latin typeface="Calibri Light" panose="020F0302020204030204" pitchFamily="34" charset="0"/>
                          <a:ea typeface="Calibri" panose="020F0502020204030204" pitchFamily="34" charset="0"/>
                          <a:cs typeface="Calibri Light" panose="020F0302020204030204" pitchFamily="34" charset="0"/>
                        </a:rPr>
                        <a:t>I am confident and outgoing with familiar people in the safe context of my setting </a:t>
                      </a:r>
                    </a:p>
                    <a:p>
                      <a:pPr marL="171450" indent="-171450" algn="ctr">
                        <a:buFontTx/>
                        <a:buChar char="-"/>
                      </a:pPr>
                      <a:endParaRPr lang="en-US" sz="900" b="1" baseline="0" dirty="0">
                        <a:effectLst/>
                        <a:latin typeface="Calibri Light" panose="020F0302020204030204" pitchFamily="34" charset="0"/>
                        <a:ea typeface="Calibri" panose="020F0502020204030204" pitchFamily="34" charset="0"/>
                        <a:cs typeface="Calibri Light" panose="020F0302020204030204" pitchFamily="34" charset="0"/>
                      </a:endParaRPr>
                    </a:p>
                    <a:p>
                      <a:pPr marL="171450" indent="-171450" algn="ctr">
                        <a:buFontTx/>
                        <a:buChar char="-"/>
                      </a:pPr>
                      <a:endParaRPr lang="en-US" sz="900" b="1" kern="1200" baseline="0" dirty="0">
                        <a:solidFill>
                          <a:schemeClr val="tx1"/>
                        </a:solidFill>
                        <a:effectLst/>
                        <a:latin typeface="Calibri Light" panose="020F0302020204030204" pitchFamily="34" charset="0"/>
                        <a:ea typeface="+mn-ea"/>
                        <a:cs typeface="Calibri Light" panose="020F0302020204030204" pitchFamily="34" charset="0"/>
                      </a:endParaRPr>
                    </a:p>
                    <a:p>
                      <a:pPr algn="ctr"/>
                      <a:endParaRPr lang="en-GB" sz="9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236893">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endParaRPr lang="en-US" sz="1000" b="1" i="0"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pic>
        <p:nvPicPr>
          <p:cNvPr id="6" name="Picture 5"/>
          <p:cNvPicPr/>
          <p:nvPr/>
        </p:nvPicPr>
        <p:blipFill rotWithShape="1">
          <a:blip r:embed="rId4"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14408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37249570"/>
              </p:ext>
            </p:extLst>
          </p:nvPr>
        </p:nvGraphicFramePr>
        <p:xfrm>
          <a:off x="472644" y="500600"/>
          <a:ext cx="11459371" cy="602960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4335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0636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Lets celebrate!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People who help us</a:t>
                      </a:r>
                    </a:p>
                    <a:p>
                      <a:pPr algn="ctr"/>
                      <a:endParaRPr lang="en-US"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Our amazing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Growing</a:t>
                      </a:r>
                    </a:p>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matic SC" panose="00000500000000000000" pitchFamily="2" charset="-79"/>
                          <a:cs typeface="Amatic SC" panose="00000500000000000000" pitchFamily="2" charset="-79"/>
                        </a:rPr>
                        <a:t>Sapling seaside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80264">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Cosmic Kids Yoga Lesson to help</a:t>
                      </a:r>
                      <a:r>
                        <a:rPr lang="en-US" sz="1400" b="1" baseline="0" dirty="0">
                          <a:solidFill>
                            <a:srgbClr val="CC66FF"/>
                          </a:solidFill>
                          <a:latin typeface="Amatic SC" panose="00000500000000000000" pitchFamily="2" charset="-79"/>
                          <a:cs typeface="Amatic SC" panose="00000500000000000000" pitchFamily="2" charset="-79"/>
                        </a:rPr>
                        <a:t> strengthen the core muscles</a:t>
                      </a:r>
                      <a:endParaRPr lang="en-US"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900" dirty="0"/>
                        <a:t>Physical activity is </a:t>
                      </a:r>
                      <a:r>
                        <a:rPr lang="en-US" sz="900" b="1" dirty="0"/>
                        <a:t>vital</a:t>
                      </a:r>
                      <a:r>
                        <a:rPr lang="en-US" sz="900" dirty="0"/>
                        <a:t> in children’s all-round development, enabling them to </a:t>
                      </a:r>
                      <a:r>
                        <a:rPr lang="en-US" sz="900" b="1" dirty="0"/>
                        <a:t>pursue happy, healthy and active lives</a:t>
                      </a:r>
                      <a:r>
                        <a:rPr lang="en-US" sz="900" dirty="0"/>
                        <a:t>. Gross and fine motor experiences develop incrementally throughout early childhood, starting with </a:t>
                      </a:r>
                      <a:r>
                        <a:rPr lang="en-US" sz="900" b="1" dirty="0"/>
                        <a:t>sensory explorations </a:t>
                      </a:r>
                      <a:r>
                        <a:rPr lang="en-US" sz="900" dirty="0"/>
                        <a:t>and the development of a </a:t>
                      </a:r>
                      <a:r>
                        <a:rPr lang="en-US" sz="900" b="1" dirty="0"/>
                        <a:t>child’s strength, co-ordination and positional awareness </a:t>
                      </a:r>
                      <a:r>
                        <a:rPr lang="en-US" sz="900" dirty="0"/>
                        <a:t>through tummy time, crawling and play movement with both objects and adults. By creating games and providing opportunities for play both indoors and outdoors, adults can support children to develop their </a:t>
                      </a:r>
                      <a:r>
                        <a:rPr lang="en-US" sz="900" b="1" dirty="0"/>
                        <a:t>core strength, stability, balance, spatial awareness</a:t>
                      </a:r>
                      <a:r>
                        <a:rPr lang="en-US" sz="900" dirty="0"/>
                        <a:t>, co-ordination and agility. Gross motor skills provide the foundation for developing healthy bodies and social and emotional well-being. </a:t>
                      </a:r>
                      <a:r>
                        <a:rPr lang="en-US" sz="900" b="1" dirty="0"/>
                        <a:t>Fine motor control and precision helps with hand-eye co-ordination</a:t>
                      </a:r>
                      <a:r>
                        <a:rPr lang="en-US" sz="900" dirty="0"/>
                        <a:t>, which is later linked to </a:t>
                      </a:r>
                      <a:r>
                        <a:rPr lang="en-US" sz="900" b="1" dirty="0"/>
                        <a:t>early literacy</a:t>
                      </a:r>
                      <a:r>
                        <a:rPr lang="en-US" sz="900" dirty="0"/>
                        <a:t>. Repeated and varied opportunities to explore and play with small world activities, puzzles, arts and crafts and the practice of using small tools, with feedback and support from adults, allow children to develop </a:t>
                      </a:r>
                      <a:r>
                        <a:rPr lang="en-US" sz="900" b="1" dirty="0"/>
                        <a:t>proficiency, control and confidence.</a:t>
                      </a:r>
                      <a:endParaRPr lang="en-US" sz="9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137908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800" b="1" i="0" kern="1200" dirty="0">
                          <a:solidFill>
                            <a:schemeClr val="dk1"/>
                          </a:solidFill>
                          <a:effectLst/>
                          <a:latin typeface="+mn-lt"/>
                          <a:ea typeface="+mn-ea"/>
                          <a:cs typeface="+mn-cs"/>
                        </a:rPr>
                        <a:t>-I can hold a pencil (fisted/digital pronate grip) to make marks </a:t>
                      </a:r>
                    </a:p>
                    <a:p>
                      <a:pPr algn="ctr" rtl="0" fontAlgn="base"/>
                      <a:r>
                        <a:rPr lang="en-US" sz="800" b="1" i="0" kern="1200" dirty="0">
                          <a:solidFill>
                            <a:schemeClr val="dk1"/>
                          </a:solidFill>
                          <a:effectLst/>
                          <a:latin typeface="+mn-lt"/>
                          <a:ea typeface="+mn-ea"/>
                          <a:cs typeface="+mn-cs"/>
                        </a:rPr>
                        <a:t> .  </a:t>
                      </a:r>
                    </a:p>
                    <a:p>
                      <a:pPr algn="ctr" rtl="0" fontAlgn="base"/>
                      <a:r>
                        <a:rPr lang="en-US" sz="800" b="1" i="0" kern="1200" dirty="0">
                          <a:solidFill>
                            <a:schemeClr val="dk1"/>
                          </a:solidFill>
                          <a:effectLst/>
                          <a:latin typeface="+mn-lt"/>
                          <a:ea typeface="+mn-ea"/>
                          <a:cs typeface="+mn-cs"/>
                        </a:rPr>
                        <a:t>-I am beginning to do up my own large buttons </a:t>
                      </a:r>
                    </a:p>
                    <a:p>
                      <a:pPr algn="ctr" rtl="0" fontAlgn="base"/>
                      <a:r>
                        <a:rPr lang="en-US" sz="800" b="1" i="0" kern="1200" dirty="0">
                          <a:solidFill>
                            <a:schemeClr val="dk1"/>
                          </a:solidFill>
                          <a:effectLst/>
                          <a:latin typeface="+mn-lt"/>
                          <a:ea typeface="+mn-ea"/>
                          <a:cs typeface="+mn-cs"/>
                        </a:rPr>
                        <a:t>-I can turn the pages in a book</a:t>
                      </a:r>
                      <a:r>
                        <a:rPr lang="en-US" sz="800" b="0" i="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gn="ctr" rtl="0" fontAlgn="base">
                        <a:buFontTx/>
                        <a:buChar char="-"/>
                      </a:pPr>
                      <a:r>
                        <a:rPr lang="en-US" sz="800" b="1" i="0" kern="1200" dirty="0">
                          <a:solidFill>
                            <a:schemeClr val="dk1"/>
                          </a:solidFill>
                          <a:effectLst/>
                          <a:latin typeface="+mn-lt"/>
                          <a:ea typeface="+mn-ea"/>
                          <a:cs typeface="+mn-cs"/>
                        </a:rPr>
                        <a:t>I can fit the pieces of a puzzle together  </a:t>
                      </a:r>
                    </a:p>
                    <a:p>
                      <a:pPr marL="171450" indent="-171450" algn="ctr" rtl="0" fontAlgn="base">
                        <a:buFontTx/>
                        <a:buChar char="-"/>
                      </a:pPr>
                      <a:r>
                        <a:rPr lang="en-US" sz="800" b="1" i="0" kern="1200" dirty="0">
                          <a:solidFill>
                            <a:schemeClr val="dk1"/>
                          </a:solidFill>
                          <a:effectLst/>
                          <a:latin typeface="+mn-lt"/>
                          <a:ea typeface="+mn-ea"/>
                          <a:cs typeface="+mn-cs"/>
                        </a:rPr>
                        <a:t>-I can pick up tiny objects using a fine pincer grasp</a:t>
                      </a:r>
                    </a:p>
                    <a:p>
                      <a:pPr algn="ctr" rtl="0" fontAlgn="base"/>
                      <a:r>
                        <a:rPr lang="en-US" sz="800" b="1" i="0" kern="1200" dirty="0">
                          <a:solidFill>
                            <a:schemeClr val="dk1"/>
                          </a:solidFill>
                          <a:effectLst/>
                          <a:latin typeface="+mn-lt"/>
                          <a:ea typeface="+mn-ea"/>
                          <a:cs typeface="+mn-cs"/>
                        </a:rPr>
                        <a:t>- I can use one-handed tools and equipment, e.g. make snips in paper with child scissors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800" b="1" i="0" kern="1200" dirty="0">
                          <a:solidFill>
                            <a:schemeClr val="dk1"/>
                          </a:solidFill>
                          <a:effectLst/>
                          <a:latin typeface="+mn-lt"/>
                          <a:ea typeface="+mn-ea"/>
                          <a:cs typeface="+mn-cs"/>
                        </a:rPr>
                        <a:t>- I can use tweezers  </a:t>
                      </a:r>
                    </a:p>
                    <a:p>
                      <a:pPr algn="ctr" rtl="0" fontAlgn="base"/>
                      <a:r>
                        <a:rPr lang="en-US" sz="800" b="1" i="0" kern="1200" dirty="0">
                          <a:solidFill>
                            <a:schemeClr val="dk1"/>
                          </a:solidFill>
                          <a:effectLst/>
                          <a:latin typeface="+mn-lt"/>
                          <a:ea typeface="+mn-ea"/>
                          <a:cs typeface="+mn-cs"/>
                        </a:rPr>
                        <a:t>- I can use tools effectively in playdough (</a:t>
                      </a:r>
                      <a:r>
                        <a:rPr lang="en-US" sz="800" b="1" i="0" kern="1200" dirty="0" err="1">
                          <a:solidFill>
                            <a:schemeClr val="dk1"/>
                          </a:solidFill>
                          <a:effectLst/>
                          <a:latin typeface="+mn-lt"/>
                          <a:ea typeface="+mn-ea"/>
                          <a:cs typeface="+mn-cs"/>
                        </a:rPr>
                        <a:t>eg</a:t>
                      </a:r>
                      <a:r>
                        <a:rPr lang="en-US" sz="800" b="1" i="0" kern="1200" dirty="0">
                          <a:solidFill>
                            <a:schemeClr val="dk1"/>
                          </a:solidFill>
                          <a:effectLst/>
                          <a:latin typeface="+mn-lt"/>
                          <a:ea typeface="+mn-ea"/>
                          <a:cs typeface="+mn-cs"/>
                        </a:rPr>
                        <a:t>: cutters/rollers) </a:t>
                      </a:r>
                    </a:p>
                    <a:p>
                      <a:pPr algn="ctr" rtl="0" fontAlgn="base"/>
                      <a:r>
                        <a:rPr lang="en-US" sz="800" b="1" i="0" kern="1200" dirty="0">
                          <a:solidFill>
                            <a:schemeClr val="dk1"/>
                          </a:solidFill>
                          <a:effectLst/>
                          <a:latin typeface="+mn-lt"/>
                          <a:ea typeface="+mn-ea"/>
                          <a:cs typeface="+mn-cs"/>
                        </a:rPr>
                        <a:t>-I can take off and put on my own shoes (not laces) </a:t>
                      </a:r>
                    </a:p>
                    <a:p>
                      <a:pPr algn="ctr" rtl="0" fontAlgn="base"/>
                      <a:r>
                        <a:rPr lang="en-US" sz="800" b="1" i="0" kern="1200" dirty="0">
                          <a:solidFill>
                            <a:schemeClr val="dk1"/>
                          </a:solidFill>
                          <a:effectLst/>
                          <a:latin typeface="+mn-lt"/>
                          <a:ea typeface="+mn-ea"/>
                          <a:cs typeface="+mn-cs"/>
                        </a:rPr>
                        <a:t>I am beginning to do up my own zip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800" b="1" i="0" kern="1200" dirty="0">
                          <a:solidFill>
                            <a:schemeClr val="dk1"/>
                          </a:solidFill>
                          <a:effectLst/>
                          <a:latin typeface="+mn-lt"/>
                          <a:ea typeface="+mn-ea"/>
                          <a:cs typeface="+mn-cs"/>
                        </a:rPr>
                        <a:t>-I can show increasing control over tools like pencils and crayons.  </a:t>
                      </a:r>
                    </a:p>
                    <a:p>
                      <a:pPr algn="ctr" rtl="0" fontAlgn="base"/>
                      <a:r>
                        <a:rPr lang="en-US" sz="800" b="1" i="0" kern="1200" dirty="0">
                          <a:solidFill>
                            <a:schemeClr val="dk1"/>
                          </a:solidFill>
                          <a:effectLst/>
                          <a:latin typeface="+mn-lt"/>
                          <a:ea typeface="+mn-ea"/>
                          <a:cs typeface="+mn-cs"/>
                        </a:rPr>
                        <a:t>-I can use tools for mark making with control.  </a:t>
                      </a:r>
                    </a:p>
                    <a:p>
                      <a:pPr algn="ctr" rtl="0" fontAlgn="base"/>
                      <a:r>
                        <a:rPr lang="en-US" sz="800" b="1" i="0" kern="1200" dirty="0">
                          <a:solidFill>
                            <a:schemeClr val="dk1"/>
                          </a:solidFill>
                          <a:effectLst/>
                          <a:latin typeface="+mn-lt"/>
                          <a:ea typeface="+mn-ea"/>
                          <a:cs typeface="+mn-cs"/>
                        </a:rPr>
                        <a:t>-I can grip using five fingers or preferably two fingers and thumb for control.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800" b="1" i="0" kern="1200" dirty="0">
                          <a:solidFill>
                            <a:schemeClr val="dk1"/>
                          </a:solidFill>
                          <a:effectLst/>
                          <a:latin typeface="+mn-lt"/>
                          <a:ea typeface="+mn-ea"/>
                          <a:cs typeface="+mn-cs"/>
                        </a:rPr>
                        <a:t>- I can use a 4 finger grip to hold my pencil </a:t>
                      </a:r>
                    </a:p>
                    <a:p>
                      <a:pPr marL="0" marR="0" indent="0" algn="ctr" defTabSz="914400" rtl="0" eaLnBrk="1" fontAlgn="base" latinLnBrk="0" hangingPunct="1">
                        <a:lnSpc>
                          <a:spcPct val="100000"/>
                        </a:lnSpc>
                        <a:spcBef>
                          <a:spcPts val="0"/>
                        </a:spcBef>
                        <a:spcAft>
                          <a:spcPts val="0"/>
                        </a:spcAft>
                        <a:buClrTx/>
                        <a:buSzTx/>
                        <a:buFontTx/>
                        <a:buNone/>
                        <a:tabLst/>
                        <a:defRPr/>
                      </a:pPr>
                      <a:r>
                        <a:rPr lang="en-US" sz="800" b="1" i="0" kern="1200" dirty="0">
                          <a:solidFill>
                            <a:schemeClr val="dk1"/>
                          </a:solidFill>
                          <a:effectLst/>
                          <a:latin typeface="+mn-lt"/>
                          <a:ea typeface="+mn-ea"/>
                          <a:cs typeface="+mn-cs"/>
                        </a:rPr>
                        <a:t>- I can use pincers, tweezers and threading equipment with increasing control and confidence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gn="ctr" rtl="0" fontAlgn="base">
                        <a:buFontTx/>
                        <a:buChar char="-"/>
                      </a:pPr>
                      <a:r>
                        <a:rPr lang="en-US" sz="800" b="1" i="0" kern="1200" dirty="0">
                          <a:solidFill>
                            <a:schemeClr val="dk1"/>
                          </a:solidFill>
                          <a:effectLst/>
                          <a:latin typeface="+mn-lt"/>
                          <a:ea typeface="+mn-ea"/>
                          <a:cs typeface="+mn-cs"/>
                        </a:rPr>
                        <a:t>I can use scissors effectively to cut straight lines in paper</a:t>
                      </a:r>
                    </a:p>
                    <a:p>
                      <a:pPr marL="171450" indent="-171450" algn="ctr" rtl="0" fontAlgn="base">
                        <a:buFontTx/>
                        <a:buChar char="-"/>
                      </a:pPr>
                      <a:r>
                        <a:rPr lang="en-US" sz="800" b="1" i="0" kern="1200" dirty="0">
                          <a:solidFill>
                            <a:schemeClr val="dk1"/>
                          </a:solidFill>
                          <a:effectLst/>
                          <a:latin typeface="+mn-lt"/>
                          <a:ea typeface="+mn-ea"/>
                          <a:cs typeface="+mn-cs"/>
                        </a:rPr>
                        <a:t>I</a:t>
                      </a:r>
                      <a:r>
                        <a:rPr lang="en-US" sz="800" b="1" i="0" kern="1200" baseline="0" dirty="0">
                          <a:solidFill>
                            <a:schemeClr val="dk1"/>
                          </a:solidFill>
                          <a:effectLst/>
                          <a:latin typeface="+mn-lt"/>
                          <a:ea typeface="+mn-ea"/>
                          <a:cs typeface="+mn-cs"/>
                        </a:rPr>
                        <a:t> am beginning to use 3 fingers (tripod grip) to hold my pencil</a:t>
                      </a:r>
                      <a:endParaRPr lang="en-US" sz="800" b="1"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1758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mn-lt"/>
                          <a:cs typeface="Amatic SC" panose="00000500000000000000" pitchFamily="2" charset="-79"/>
                        </a:rPr>
                        <a:t>NEXT LEVEL</a:t>
                      </a:r>
                      <a:r>
                        <a:rPr lang="en-US" sz="800" b="1" baseline="0" dirty="0">
                          <a:solidFill>
                            <a:schemeClr val="tx1"/>
                          </a:solidFill>
                          <a:latin typeface="+mn-lt"/>
                          <a:cs typeface="Amatic SC" panose="00000500000000000000" pitchFamily="2" charset="-79"/>
                        </a:rPr>
                        <a:t> SPORTS: </a:t>
                      </a:r>
                      <a:r>
                        <a:rPr lang="en-US" sz="800" b="1" baseline="0" dirty="0" err="1">
                          <a:solidFill>
                            <a:schemeClr val="tx1"/>
                          </a:solidFill>
                          <a:latin typeface="+mn-lt"/>
                          <a:cs typeface="Amatic SC" panose="00000500000000000000" pitchFamily="2" charset="-79"/>
                        </a:rPr>
                        <a:t>Multiskills</a:t>
                      </a:r>
                      <a:endParaRPr lang="en-US" sz="800" b="1" baseline="0" dirty="0">
                        <a:solidFill>
                          <a:schemeClr val="tx1"/>
                        </a:solidFill>
                        <a:latin typeface="+mn-lt"/>
                        <a:cs typeface="Amatic SC" panose="00000500000000000000" pitchFamily="2" charset="-79"/>
                      </a:endParaRPr>
                    </a:p>
                    <a:p>
                      <a:pPr algn="ctr"/>
                      <a:endParaRPr lang="en-US" sz="800" b="1" baseline="0" dirty="0">
                        <a:solidFill>
                          <a:schemeClr val="tx1"/>
                        </a:solidFill>
                        <a:latin typeface="+mn-lt"/>
                        <a:cs typeface="Amatic SC" panose="00000500000000000000" pitchFamily="2" charset="-79"/>
                      </a:endParaRPr>
                    </a:p>
                    <a:p>
                      <a:pPr algn="ctr"/>
                      <a:r>
                        <a:rPr lang="en-US" sz="800" b="0" baseline="0" dirty="0">
                          <a:solidFill>
                            <a:schemeClr val="tx1"/>
                          </a:solidFill>
                          <a:latin typeface="+mn-lt"/>
                          <a:cs typeface="Amatic SC" panose="00000500000000000000" pitchFamily="2" charset="-79"/>
                        </a:rPr>
                        <a:t>Balance </a:t>
                      </a:r>
                    </a:p>
                    <a:p>
                      <a:pPr algn="ctr"/>
                      <a:r>
                        <a:rPr lang="en-US" sz="800" b="0" baseline="0" dirty="0">
                          <a:solidFill>
                            <a:schemeClr val="tx1"/>
                          </a:solidFill>
                          <a:latin typeface="+mn-lt"/>
                          <a:cs typeface="Amatic SC" panose="00000500000000000000" pitchFamily="2" charset="-79"/>
                        </a:rPr>
                        <a:t>Different ways of moving</a:t>
                      </a:r>
                    </a:p>
                    <a:p>
                      <a:pPr algn="ctr"/>
                      <a:r>
                        <a:rPr lang="en-US" sz="800" b="0" baseline="0" dirty="0">
                          <a:solidFill>
                            <a:schemeClr val="tx1"/>
                          </a:solidFill>
                          <a:latin typeface="+mn-lt"/>
                          <a:cs typeface="Amatic SC" panose="00000500000000000000" pitchFamily="2" charset="-79"/>
                        </a:rPr>
                        <a:t>Negotiate space</a:t>
                      </a:r>
                    </a:p>
                    <a:p>
                      <a:pPr algn="ctr"/>
                      <a:r>
                        <a:rPr lang="en-US" sz="800" b="0" baseline="0" dirty="0">
                          <a:solidFill>
                            <a:schemeClr val="tx1"/>
                          </a:solidFill>
                          <a:latin typeface="+mn-lt"/>
                          <a:cs typeface="Amatic SC" panose="00000500000000000000" pitchFamily="2" charset="-79"/>
                        </a:rPr>
                        <a:t>Travelling with confidence</a:t>
                      </a:r>
                    </a:p>
                    <a:p>
                      <a:pPr algn="ctr"/>
                      <a:r>
                        <a:rPr lang="en-US" sz="800" b="0" baseline="0" dirty="0">
                          <a:solidFill>
                            <a:schemeClr val="tx1"/>
                          </a:solidFill>
                          <a:latin typeface="+mn-lt"/>
                          <a:cs typeface="Amatic SC" panose="00000500000000000000" pitchFamily="2" charset="-79"/>
                        </a:rPr>
                        <a:t>Refining fundamental skills </a:t>
                      </a: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NEXT LEVEL</a:t>
                      </a:r>
                      <a:r>
                        <a:rPr lang="en-US" sz="800" b="1" baseline="0" dirty="0">
                          <a:solidFill>
                            <a:schemeClr val="tx1"/>
                          </a:solidFill>
                          <a:latin typeface="+mn-lt"/>
                          <a:cs typeface="Amatic SC" panose="00000500000000000000" pitchFamily="2" charset="-79"/>
                        </a:rPr>
                        <a:t> SPORTS: Games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baseline="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Ball skills: throwing, catching, kicking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Using different sized balls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mn-lt"/>
                          <a:cs typeface="Amatic SC" panose="00000500000000000000" pitchFamily="2" charset="-79"/>
                        </a:rPr>
                        <a:t>Follow the rules of a game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NEXT LEVEL</a:t>
                      </a:r>
                      <a:r>
                        <a:rPr lang="en-US" sz="800" b="1" baseline="0" dirty="0">
                          <a:solidFill>
                            <a:schemeClr val="tx1"/>
                          </a:solidFill>
                          <a:latin typeface="+mn-lt"/>
                          <a:cs typeface="Amatic SC" panose="00000500000000000000" pitchFamily="2" charset="-79"/>
                        </a:rPr>
                        <a:t> SPORTS: Dance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baseline="0" dirty="0">
                        <a:solidFill>
                          <a:schemeClr val="tx1"/>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Move energetically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Copy basic actions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Move to music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Negotiate space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I can perform teacher led warm 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NEXT LEVEL</a:t>
                      </a:r>
                      <a:r>
                        <a:rPr lang="en-US" sz="800" b="1" baseline="0" dirty="0">
                          <a:solidFill>
                            <a:schemeClr val="tx1"/>
                          </a:solidFill>
                          <a:latin typeface="+mn-lt"/>
                          <a:cs typeface="Amatic SC" panose="00000500000000000000" pitchFamily="2" charset="-79"/>
                        </a:rPr>
                        <a:t> SPORTS: Gymnastics</a:t>
                      </a:r>
                      <a:endParaRPr lang="en-GB" sz="800" b="1"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p>
                      <a:pPr algn="ctr"/>
                      <a:r>
                        <a:rPr lang="en-GB" sz="800" dirty="0">
                          <a:solidFill>
                            <a:schemeClr val="tx1"/>
                          </a:solidFill>
                          <a:latin typeface="+mn-lt"/>
                          <a:cs typeface="Amatic SC" panose="00000500000000000000" pitchFamily="2" charset="-79"/>
                        </a:rPr>
                        <a:t>Balance</a:t>
                      </a:r>
                    </a:p>
                    <a:p>
                      <a:pPr algn="ctr"/>
                      <a:r>
                        <a:rPr lang="en-GB" sz="800" dirty="0">
                          <a:solidFill>
                            <a:schemeClr val="tx1"/>
                          </a:solidFill>
                          <a:latin typeface="+mn-lt"/>
                          <a:cs typeface="Amatic SC" panose="00000500000000000000" pitchFamily="2" charset="-79"/>
                        </a:rPr>
                        <a:t>Core muscle strength </a:t>
                      </a:r>
                    </a:p>
                    <a:p>
                      <a:pPr algn="ctr"/>
                      <a:r>
                        <a:rPr lang="en-GB" sz="800" dirty="0">
                          <a:solidFill>
                            <a:schemeClr val="tx1"/>
                          </a:solidFill>
                          <a:latin typeface="+mn-lt"/>
                          <a:cs typeface="Amatic SC" panose="00000500000000000000" pitchFamily="2" charset="-79"/>
                        </a:rPr>
                        <a:t>Jumping and landing </a:t>
                      </a:r>
                    </a:p>
                    <a:p>
                      <a:pPr algn="ctr"/>
                      <a:r>
                        <a:rPr lang="en-GB" sz="800" dirty="0">
                          <a:solidFill>
                            <a:schemeClr val="tx1"/>
                          </a:solidFill>
                          <a:latin typeface="+mn-lt"/>
                          <a:cs typeface="Amatic SC" panose="00000500000000000000" pitchFamily="2" charset="-79"/>
                        </a:rPr>
                        <a:t>Awareness of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NEXT LEVEL</a:t>
                      </a:r>
                      <a:r>
                        <a:rPr lang="en-US" sz="800" b="1" baseline="0" dirty="0">
                          <a:solidFill>
                            <a:schemeClr val="tx1"/>
                          </a:solidFill>
                          <a:latin typeface="+mn-lt"/>
                          <a:cs typeface="Amatic SC" panose="00000500000000000000" pitchFamily="2" charset="-79"/>
                        </a:rPr>
                        <a:t> SPORTS: Cricket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aseline="0" dirty="0">
                        <a:solidFill>
                          <a:schemeClr val="tx1"/>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mn-lt"/>
                          <a:cs typeface="Amatic SC" panose="00000500000000000000" pitchFamily="2" charset="-79"/>
                        </a:rPr>
                        <a:t>Follow the rules of a game</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mn-lt"/>
                          <a:cs typeface="Amatic SC" panose="00000500000000000000" pitchFamily="2" charset="-79"/>
                        </a:rPr>
                        <a:t>Use a racket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tx1"/>
                          </a:solidFill>
                          <a:latin typeface="+mn-lt"/>
                          <a:cs typeface="Amatic SC" panose="00000500000000000000" pitchFamily="2" charset="-79"/>
                        </a:rPr>
                        <a:t>I can join in with a game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NEXT LEVEL</a:t>
                      </a:r>
                      <a:r>
                        <a:rPr lang="en-US" sz="800" b="1" baseline="0" dirty="0">
                          <a:solidFill>
                            <a:schemeClr val="tx1"/>
                          </a:solidFill>
                          <a:latin typeface="+mn-lt"/>
                          <a:cs typeface="Amatic SC" panose="00000500000000000000" pitchFamily="2" charset="-79"/>
                        </a:rPr>
                        <a:t> SPORTS: Athletics</a:t>
                      </a:r>
                      <a:endParaRPr lang="en-GB" sz="800" b="1"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p>
                      <a:pPr algn="ctr"/>
                      <a:r>
                        <a:rPr lang="en-GB" sz="800" dirty="0">
                          <a:solidFill>
                            <a:schemeClr val="tx1"/>
                          </a:solidFill>
                          <a:latin typeface="+mn-lt"/>
                          <a:cs typeface="Amatic SC" panose="00000500000000000000" pitchFamily="2" charset="-79"/>
                        </a:rPr>
                        <a:t>Running skills</a:t>
                      </a:r>
                    </a:p>
                    <a:p>
                      <a:pPr algn="ctr"/>
                      <a:r>
                        <a:rPr lang="en-GB" sz="800" dirty="0">
                          <a:solidFill>
                            <a:schemeClr val="tx1"/>
                          </a:solidFill>
                          <a:latin typeface="+mn-lt"/>
                          <a:cs typeface="Amatic SC" panose="00000500000000000000" pitchFamily="2" charset="-79"/>
                        </a:rPr>
                        <a:t>Agility </a:t>
                      </a:r>
                    </a:p>
                    <a:p>
                      <a:pPr algn="ctr"/>
                      <a:r>
                        <a:rPr lang="en-GB" sz="800" dirty="0">
                          <a:solidFill>
                            <a:schemeClr val="tx1"/>
                          </a:solidFill>
                          <a:latin typeface="+mn-lt"/>
                          <a:cs typeface="Amatic SC" panose="00000500000000000000" pitchFamily="2" charset="-79"/>
                        </a:rPr>
                        <a:t>Sports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12435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100" b="1" dirty="0">
                          <a:solidFill>
                            <a:schemeClr val="tx1"/>
                          </a:solidFill>
                          <a:latin typeface="+mn-lt"/>
                          <a:cs typeface="Amatic SC" panose="00000500000000000000" pitchFamily="2" charset="-79"/>
                        </a:rPr>
                        <a:t>CONTINUOUS</a:t>
                      </a:r>
                      <a:r>
                        <a:rPr lang="en-US" sz="1100" b="1" baseline="0" dirty="0">
                          <a:solidFill>
                            <a:schemeClr val="tx1"/>
                          </a:solidFill>
                          <a:latin typeface="+mn-lt"/>
                          <a:cs typeface="Amatic SC" panose="00000500000000000000" pitchFamily="2" charset="-79"/>
                        </a:rPr>
                        <a:t> PROVISION; </a:t>
                      </a:r>
                      <a:r>
                        <a:rPr lang="en-US" sz="800" dirty="0">
                          <a:solidFill>
                            <a:schemeClr val="tx1"/>
                          </a:solidFill>
                          <a:latin typeface="+mn-lt"/>
                          <a:cs typeface="Amatic SC" panose="00000500000000000000" pitchFamily="2" charset="-79"/>
                        </a:rPr>
                        <a:t>Cooperation games i.e. parachute games,</a:t>
                      </a:r>
                      <a:r>
                        <a:rPr lang="en-US" sz="800" baseline="0" dirty="0">
                          <a:solidFill>
                            <a:schemeClr val="tx1"/>
                          </a:solidFill>
                          <a:latin typeface="+mn-lt"/>
                          <a:cs typeface="Amatic SC" panose="00000500000000000000" pitchFamily="2" charset="-79"/>
                        </a:rPr>
                        <a:t>  </a:t>
                      </a:r>
                      <a:r>
                        <a:rPr lang="en-US" sz="800" dirty="0">
                          <a:solidFill>
                            <a:schemeClr val="tx1"/>
                          </a:solidFill>
                          <a:latin typeface="+mn-lt"/>
                          <a:cs typeface="Amatic SC" panose="00000500000000000000" pitchFamily="2" charset="-79"/>
                        </a:rPr>
                        <a:t>Climbing – outdoor equipment., </a:t>
                      </a:r>
                      <a:r>
                        <a:rPr lang="en-US" sz="800" dirty="0"/>
                        <a:t>Help individual children to develop good personal hygiene,</a:t>
                      </a:r>
                      <a:r>
                        <a:rPr lang="en-US" sz="800" baseline="0" dirty="0"/>
                        <a:t> </a:t>
                      </a:r>
                      <a:r>
                        <a:rPr lang="en-US" sz="800" dirty="0"/>
                        <a:t>. Provide regular reminders about thorough handwashing and toileting. </a:t>
                      </a:r>
                      <a:r>
                        <a:rPr lang="en-US" sz="800" dirty="0">
                          <a:solidFill>
                            <a:schemeClr val="tx1"/>
                          </a:solidFill>
                          <a:latin typeface="+mn-lt"/>
                          <a:cs typeface="Amatic SC" panose="00000500000000000000" pitchFamily="2" charset="-79"/>
                        </a:rPr>
                        <a:t>Crates play- climbing,  </a:t>
                      </a:r>
                      <a:r>
                        <a:rPr lang="en-US" sz="800" dirty="0"/>
                        <a:t>Provide a range of wheeled resources for children to balance, sit or ride on, or pull and push. Two-wheeled balance bikes and, skateboards, wheelbarrows, prams and carts are all good options        </a:t>
                      </a:r>
                      <a:r>
                        <a:rPr lang="en-US" sz="1100" b="1" dirty="0"/>
                        <a:t>From Development Matters 2020’:</a:t>
                      </a:r>
                    </a:p>
                    <a:p>
                      <a:pPr algn="l"/>
                      <a:r>
                        <a:rPr lang="en-US" sz="800" dirty="0"/>
                        <a:t>Revise and refine the fundamental movement skills they have already acquired: - rolling - crawling - walking - jumping - running - hopping - skipping – climbing</a:t>
                      </a:r>
                    </a:p>
                    <a:p>
                      <a:pPr algn="l"/>
                      <a:r>
                        <a:rPr lang="en-US" sz="800" dirty="0"/>
                        <a:t>Progress towards a more fluent style of moving, with developing control and grace.</a:t>
                      </a:r>
                    </a:p>
                    <a:p>
                      <a:pPr algn="l"/>
                      <a:r>
                        <a:rPr lang="en-US" sz="800" dirty="0"/>
                        <a:t>Develop the overall body strength, co-ordination, balance and agility needed to engage successfully with future physical education sessions and other physical disciplines including dance, gymnastics, sport and swimming.</a:t>
                      </a:r>
                    </a:p>
                    <a:p>
                      <a:pPr algn="l"/>
                      <a:r>
                        <a:rPr lang="en-US" sz="800" dirty="0"/>
                        <a:t>Develop their small motor skills so that they can use a range of tools competently, safely and confidently. Suggested tools: pencils for drawing and writing, paintbrushes, scissors, knives, forks and spoons. </a:t>
                      </a:r>
                    </a:p>
                    <a:p>
                      <a:pPr algn="l"/>
                      <a:r>
                        <a:rPr lang="en-US" sz="800" dirty="0"/>
                        <a:t>Use their core muscle strength to achieve a good posture when sitting at a table or sitting on the floor.</a:t>
                      </a:r>
                    </a:p>
                    <a:p>
                      <a:pPr algn="l"/>
                      <a:r>
                        <a:rPr lang="en-US" sz="800" dirty="0"/>
                        <a:t>Confidently and safely use a range of large and small apparatus indoors and outside, alone and in a group. Develop overall body-strength, balance, co-ordination and agility.</a:t>
                      </a:r>
                    </a:p>
                    <a:p>
                      <a:pPr algn="l"/>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pic>
        <p:nvPicPr>
          <p:cNvPr id="6" name="Picture 5"/>
          <p:cNvPicPr/>
          <p:nvPr/>
        </p:nvPicPr>
        <p:blipFill rotWithShape="1">
          <a:blip r:embed="rId4" cstate="hqprint">
            <a:extLst>
              <a:ext uri="{28A0092B-C50C-407E-A947-70E740481C1C}">
                <a14:useLocalDpi xmlns:a14="http://schemas.microsoft.com/office/drawing/2010/main" val="0"/>
              </a:ext>
            </a:extLst>
          </a:blip>
          <a:srcRect l="2038" t="9369" r="77912" b="20295"/>
          <a:stretch/>
        </p:blipFill>
        <p:spPr bwMode="auto">
          <a:xfrm>
            <a:off x="109271" y="24240"/>
            <a:ext cx="1234620" cy="955463"/>
          </a:xfrm>
          <a:prstGeom prst="rect">
            <a:avLst/>
          </a:prstGeom>
          <a:noFill/>
          <a:ln>
            <a:noFill/>
          </a:ln>
        </p:spPr>
      </p:pic>
    </p:spTree>
    <p:extLst>
      <p:ext uri="{BB962C8B-B14F-4D97-AF65-F5344CB8AC3E}">
        <p14:creationId xmlns:p14="http://schemas.microsoft.com/office/powerpoint/2010/main" val="540966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6966</Words>
  <Application>Microsoft Office PowerPoint</Application>
  <PresentationFormat>Widescreen</PresentationFormat>
  <Paragraphs>864</Paragraphs>
  <Slides>14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Calibri</vt:lpstr>
      <vt:lpstr>Arial</vt:lpstr>
      <vt:lpstr>Adler</vt:lpstr>
      <vt:lpstr>Times New Roman</vt:lpstr>
      <vt:lpstr>Courier New</vt:lpstr>
      <vt:lpstr>Wingdings</vt:lpstr>
      <vt:lpstr>Calibri Light</vt:lpstr>
      <vt:lpstr>RM Typerighter old</vt:lpstr>
      <vt:lpstr>Amatic SC</vt:lpstr>
      <vt:lpstr>Acumin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Jenny Blackley</cp:lastModifiedBy>
  <cp:revision>232</cp:revision>
  <cp:lastPrinted>2025-09-03T09:08:48Z</cp:lastPrinted>
  <dcterms:created xsi:type="dcterms:W3CDTF">2021-06-03T07:59:39Z</dcterms:created>
  <dcterms:modified xsi:type="dcterms:W3CDTF">2025-09-03T09:08:48Z</dcterms:modified>
</cp:coreProperties>
</file>